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8" r:id="rId4"/>
  </p:sldMasterIdLst>
  <p:notesMasterIdLst>
    <p:notesMasterId r:id="rId25"/>
  </p:notesMasterIdLst>
  <p:handoutMasterIdLst>
    <p:handoutMasterId r:id="rId26"/>
  </p:handoutMasterIdLst>
  <p:sldIdLst>
    <p:sldId id="523" r:id="rId5"/>
    <p:sldId id="2147309632" r:id="rId6"/>
    <p:sldId id="1694295695" r:id="rId7"/>
    <p:sldId id="2147478772" r:id="rId8"/>
    <p:sldId id="2147478770" r:id="rId9"/>
    <p:sldId id="2147309677" r:id="rId10"/>
    <p:sldId id="2147309642" r:id="rId11"/>
    <p:sldId id="2147309678" r:id="rId12"/>
    <p:sldId id="618" r:id="rId13"/>
    <p:sldId id="2147309645" r:id="rId14"/>
    <p:sldId id="2147309675" r:id="rId15"/>
    <p:sldId id="1694295675" r:id="rId16"/>
    <p:sldId id="2147309569" r:id="rId17"/>
    <p:sldId id="2147309692" r:id="rId18"/>
    <p:sldId id="2147309670" r:id="rId19"/>
    <p:sldId id="2147309679" r:id="rId20"/>
    <p:sldId id="1694295707" r:id="rId21"/>
    <p:sldId id="559" r:id="rId22"/>
    <p:sldId id="440" r:id="rId23"/>
    <p:sldId id="355" r:id="rId24"/>
  </p:sldIdLst>
  <p:sldSz cx="12188825" cy="6858000"/>
  <p:notesSz cx="9144000" cy="6858000"/>
  <p:defaultTextStyle>
    <a:defPPr>
      <a:defRPr lang="en-US"/>
    </a:defPPr>
    <a:lvl1pPr marL="0" indent="0" algn="l" defTabSz="457200" rtl="0" eaLnBrk="1" latinLnBrk="0" hangingPunct="1">
      <a:buClrTx/>
      <a:buFont typeface="Arial"/>
      <a:buNone/>
      <a:defRPr sz="1500" b="0" kern="1200">
        <a:solidFill>
          <a:schemeClr val="tx2"/>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7" userDrawn="1">
          <p15:clr>
            <a:srgbClr val="A4A3A4"/>
          </p15:clr>
        </p15:guide>
        <p15:guide id="3" orient="horz" pos="507" userDrawn="1">
          <p15:clr>
            <a:srgbClr val="A4A3A4"/>
          </p15:clr>
        </p15:guide>
        <p15:guide id="4" orient="horz" pos="3852" userDrawn="1">
          <p15:clr>
            <a:srgbClr val="A4A3A4"/>
          </p15:clr>
        </p15:guide>
        <p15:guide id="7" pos="3838"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3B3358-2AEC-E948-18BB-24A2F61A7B78}" name="Vaccaro, Marilena" initials="VM" userId="S::vaccarom@aetna.com::8887639e-01cc-4a53-97c7-40deca633c81" providerId="AD"/>
  <p188:author id="{E55646FB-56F7-9229-C295-A8D2E6743D66}" name="Gleba, Jaime C" initials="GJC" userId="S::GlebaJ@AETNA.com::443fab68-0a9b-430f-a52c-e745e5bb624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own, Shelley K" initials="BSK" lastIdx="6" clrIdx="0">
    <p:extLst>
      <p:ext uri="{19B8F6BF-5375-455C-9EA6-DF929625EA0E}">
        <p15:presenceInfo xmlns:p15="http://schemas.microsoft.com/office/powerpoint/2012/main" userId="S::BrownS17@aetna.com::a4ba3ad5-6974-47f1-ad5f-cc4c3e428943" providerId="AD"/>
      </p:ext>
    </p:extLst>
  </p:cmAuthor>
  <p:cmAuthor id="2" name="Malhotra, Nidhi" initials="MN" lastIdx="10" clrIdx="1">
    <p:extLst>
      <p:ext uri="{19B8F6BF-5375-455C-9EA6-DF929625EA0E}">
        <p15:presenceInfo xmlns:p15="http://schemas.microsoft.com/office/powerpoint/2012/main" userId="S::MalhotraN1@aetna.com::cc07d14a-f33a-4c83-9c94-808eb70661c7" providerId="AD"/>
      </p:ext>
    </p:extLst>
  </p:cmAuthor>
  <p:cmAuthor id="3" name="Scott" initials="S" lastIdx="2" clrIdx="2">
    <p:extLst>
      <p:ext uri="{19B8F6BF-5375-455C-9EA6-DF929625EA0E}">
        <p15:presenceInfo xmlns:p15="http://schemas.microsoft.com/office/powerpoint/2012/main" userId="S::Scott.Davis3@CVSHealth.com::cbaf7703-d0d5-492d-9d43-8a5eda984ced" providerId="AD"/>
      </p:ext>
    </p:extLst>
  </p:cmAuthor>
  <p:cmAuthor id="4" name="Giliberto, Marisa" initials="GM" lastIdx="1" clrIdx="3">
    <p:extLst>
      <p:ext uri="{19B8F6BF-5375-455C-9EA6-DF929625EA0E}">
        <p15:presenceInfo xmlns:p15="http://schemas.microsoft.com/office/powerpoint/2012/main" userId="S::GilibertoM@aetna.com::ed6d1e8f-8e03-442b-a88f-b1d69df64170" providerId="AD"/>
      </p:ext>
    </p:extLst>
  </p:cmAuthor>
  <p:cmAuthor id="5" name="Galligan, Kelly E" initials="GKE" lastIdx="4" clrIdx="4">
    <p:extLst>
      <p:ext uri="{19B8F6BF-5375-455C-9EA6-DF929625EA0E}">
        <p15:presenceInfo xmlns:p15="http://schemas.microsoft.com/office/powerpoint/2012/main" userId="S::GalliganK@aetna.com::1e38f54d-c674-4282-9c0a-0392021133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D5EE"/>
    <a:srgbClr val="B9A8D6"/>
    <a:srgbClr val="0B315E"/>
    <a:srgbClr val="AAB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4BECD3-1946-49B8-A077-205F1168E22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F4BECD3-1946-49B8-A077-205F1168E22D}" styleName="CVS Table 1">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6"/>
              </a:solidFill>
            </a:ln>
          </a:bottom>
        </a:tcBdr>
      </a:tcStyle>
    </a:firstRow>
  </a:tblStyle>
  <a:tblStyle styleId="{C0B4EDBA-67D5-4435-A0B7-D5753C67F26B}" styleName="CVS Table 2">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2"/>
              </a:solidFill>
            </a:ln>
          </a:bottom>
        </a:tcBdr>
      </a:tcStyle>
    </a:firstRow>
  </a:tblStyle>
  <a:tblStyle styleId="{16486439-AC5F-4A27-B78C-A0BE22C8523E}" styleName="CVS Table 3">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red"/>
        </a:fontRef>
        <a:schemeClr val="accent2"/>
      </a:tcTxStyle>
      <a:tcStyle>
        <a:tcBdr>
          <a:bottom>
            <a:ln w="12700" cmpd="sng">
              <a:solidFill>
                <a:schemeClr val="accent6"/>
              </a:solidFill>
            </a:ln>
          </a:bottom>
        </a:tcBdr>
      </a:tcStyle>
    </a:firstRow>
  </a:tblStyle>
  <a:tblStyle styleId="{45550388-6236-4824-97A7-F25172F56FC5}" styleName="CVS Table 4">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ue"/>
        </a:fontRef>
        <a:srgbClr val="0A4B8C"/>
      </a:tcTxStyle>
      <a:tcStyle>
        <a:tcBdr>
          <a:bottom>
            <a:ln w="12700" cmpd="sng">
              <a:solidFill>
                <a:schemeClr val="accent6"/>
              </a:solidFill>
            </a:ln>
          </a:bottom>
        </a:tcBdr>
      </a:tcStyle>
    </a:firstRow>
  </a:tblStyle>
  <a:tblStyle styleId="{2268F375-FF24-489F-8BCC-F0714B050B05}" styleName="CVS Table 5">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rown"/>
        </a:fontRef>
        <a:schemeClr val="accent1"/>
      </a:tcTxStyle>
      <a:tcStyle>
        <a:tcBdr/>
      </a:tcStyle>
    </a:lastRow>
    <a:firstRow>
      <a:tcTxStyle b="on">
        <a:fontRef idx="minor">
          <a:prstClr val="black"/>
        </a:fontRef>
        <a:schemeClr val="tx2"/>
      </a:tcTxStyle>
      <a:tcStyle>
        <a:tcBdr>
          <a:bottom>
            <a:ln w="12700" cmpd="sng">
              <a:solidFill>
                <a:schemeClr val="accent6"/>
              </a:solidFill>
            </a:ln>
          </a:bottom>
        </a:tcBdr>
        <a:fill>
          <a:solidFill>
            <a:srgbClr val="E9E9E9"/>
          </a:solidFill>
        </a:fill>
      </a:tcStyle>
    </a:firstRow>
  </a:tblStyle>
  <a:tblStyle styleId="{5B16CA05-3835-4193-AC71-686F5E0D2453}" styleName="CVS Table 6">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ack"/>
        </a:fontRef>
        <a:schemeClr val="tx2"/>
      </a:tcTxStyle>
      <a:tcStyle>
        <a:tcBdr>
          <a:bottom>
            <a:ln w="12700" cmpd="sng">
              <a:solidFill>
                <a:schemeClr val="accent2"/>
              </a:solidFill>
            </a:ln>
          </a:bottom>
        </a:tcBdr>
        <a:fill>
          <a:solidFill>
            <a:srgbClr val="E9E9E9"/>
          </a:solidFill>
        </a:fill>
      </a:tcStyle>
    </a:firstRow>
  </a:tblStyle>
  <a:tblStyle styleId="{FA0B3A61-A383-473F-9F12-C45DFEE99176}" styleName="CVS Table 7">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ue"/>
        </a:fontRef>
        <a:srgbClr val="0A4B8C"/>
      </a:tcTxStyle>
      <a:tcStyle>
        <a:tcBdr>
          <a:bottom>
            <a:ln w="12700" cmpd="sng">
              <a:solidFill>
                <a:schemeClr val="accent6"/>
              </a:solidFill>
            </a:ln>
          </a:bottom>
        </a:tcBdr>
        <a:fill>
          <a:solidFill>
            <a:srgbClr val="E9E9E9"/>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96357" autoAdjust="0"/>
  </p:normalViewPr>
  <p:slideViewPr>
    <p:cSldViewPr snapToGrid="0">
      <p:cViewPr varScale="1">
        <p:scale>
          <a:sx n="114" d="100"/>
          <a:sy n="114" d="100"/>
        </p:scale>
        <p:origin x="612" y="102"/>
      </p:cViewPr>
      <p:guideLst>
        <p:guide orient="horz" pos="1477"/>
        <p:guide orient="horz" pos="507"/>
        <p:guide orient="horz" pos="3852"/>
        <p:guide pos="3838"/>
      </p:guideLst>
    </p:cSldViewPr>
  </p:slideViewPr>
  <p:outlineViewPr>
    <p:cViewPr>
      <p:scale>
        <a:sx n="33" d="100"/>
        <a:sy n="33" d="100"/>
      </p:scale>
      <p:origin x="0" y="-38176"/>
    </p:cViewPr>
  </p:outlineViewPr>
  <p:notesTextViewPr>
    <p:cViewPr>
      <p:scale>
        <a:sx n="100" d="100"/>
        <a:sy n="100" d="100"/>
      </p:scale>
      <p:origin x="0" y="0"/>
    </p:cViewPr>
  </p:notesTextViewPr>
  <p:sorterViewPr>
    <p:cViewPr varScale="1">
      <p:scale>
        <a:sx n="1" d="1"/>
        <a:sy n="1" d="1"/>
      </p:scale>
      <p:origin x="0" y="-9786"/>
    </p:cViewPr>
  </p:sorterViewPr>
  <p:notesViewPr>
    <p:cSldViewPr snapToGrid="0" snapToObjects="1">
      <p:cViewPr varScale="1">
        <p:scale>
          <a:sx n="78" d="100"/>
          <a:sy n="78" d="100"/>
        </p:scale>
        <p:origin x="2251" y="7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ay, Andrea P (Kentucky)" userId="cacd0a8d-c15c-4b67-a1de-69b4043d07f7" providerId="ADAL" clId="{8E33FE0F-1054-4032-BFCB-DCD809092BF5}"/>
    <pc:docChg chg="modSld">
      <pc:chgData name="O'Day, Andrea P (Kentucky)" userId="cacd0a8d-c15c-4b67-a1de-69b4043d07f7" providerId="ADAL" clId="{8E33FE0F-1054-4032-BFCB-DCD809092BF5}" dt="2023-10-10T20:07:53.327" v="262" actId="20577"/>
      <pc:docMkLst>
        <pc:docMk/>
      </pc:docMkLst>
      <pc:sldChg chg="modSp mod">
        <pc:chgData name="O'Day, Andrea P (Kentucky)" userId="cacd0a8d-c15c-4b67-a1de-69b4043d07f7" providerId="ADAL" clId="{8E33FE0F-1054-4032-BFCB-DCD809092BF5}" dt="2023-10-10T20:07:53.327" v="262" actId="20577"/>
        <pc:sldMkLst>
          <pc:docMk/>
          <pc:sldMk cId="3035747446" sldId="1694295707"/>
        </pc:sldMkLst>
        <pc:spChg chg="mod">
          <ac:chgData name="O'Day, Andrea P (Kentucky)" userId="cacd0a8d-c15c-4b67-a1de-69b4043d07f7" providerId="ADAL" clId="{8E33FE0F-1054-4032-BFCB-DCD809092BF5}" dt="2023-10-10T20:07:53.327" v="262" actId="20577"/>
          <ac:spMkLst>
            <pc:docMk/>
            <pc:sldMk cId="3035747446" sldId="1694295707"/>
            <ac:spMk id="18" creationId="{23594EA3-E500-4079-B652-9989B38E95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cs typeface="Arial" panose="020B060402020202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cs typeface="Arial" panose="020B0604020202020204" pitchFamily="34" charset="0"/>
              </a:rPr>
              <a:t>10/10/2023</a:t>
            </a:fld>
            <a:endParaRPr lang="en-US" sz="1000" dirty="0">
              <a:cs typeface="Arial" panose="020B060402020202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cs typeface="Arial" panose="020B060402020202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cs typeface="Arial" panose="020B0604020202020204" pitchFamily="34" charset="0"/>
              </a:rPr>
              <a:t>‹#›</a:t>
            </a:fld>
            <a:endParaRPr lang="en-US" sz="1000" dirty="0">
              <a:cs typeface="Arial" panose="020B0604020202020204" pitchFamily="34"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solidFill>
                  <a:schemeClr val="tx2"/>
                </a:solidFill>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solidFill>
                  <a:schemeClr val="tx2"/>
                </a:solidFill>
                <a:latin typeface="+mn-lt"/>
                <a:cs typeface="Arial" panose="020B0604020202020204" pitchFamily="34" charset="0"/>
              </a:defRPr>
            </a:lvl1pPr>
          </a:lstStyle>
          <a:p>
            <a:fld id="{EC2C7003-A6A9-A249-88AD-8CFDA7DED64B}" type="datetimeFigureOut">
              <a:rPr lang="en-US" smtClean="0"/>
              <a:pPr/>
              <a:t>10/10/2023</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schemeClr val="accent6"/>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solidFill>
                  <a:schemeClr val="tx2"/>
                </a:solidFill>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solidFill>
                  <a:schemeClr val="tx2"/>
                </a:solidFill>
                <a:latin typeface="+mn-lt"/>
                <a:cs typeface="Arial" panose="020B0604020202020204" pitchFamily="34"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2"/>
        </a:solidFill>
        <a:latin typeface="+mn-lt"/>
        <a:ea typeface="+mn-ea"/>
        <a:cs typeface="Arial" panose="020B0604020202020204" pitchFamily="34" charset="0"/>
      </a:defRPr>
    </a:lvl1pPr>
    <a:lvl2pPr marL="457200" algn="l" defTabSz="457200" rtl="0" eaLnBrk="1" latinLnBrk="0" hangingPunct="1">
      <a:defRPr sz="1200" kern="1200">
        <a:solidFill>
          <a:schemeClr val="tx2"/>
        </a:solidFill>
        <a:latin typeface="+mn-lt"/>
        <a:ea typeface="+mn-ea"/>
        <a:cs typeface="Arial" panose="020B0604020202020204" pitchFamily="34" charset="0"/>
      </a:defRPr>
    </a:lvl2pPr>
    <a:lvl3pPr marL="914400" algn="l" defTabSz="457200" rtl="0" eaLnBrk="1" latinLnBrk="0" hangingPunct="1">
      <a:defRPr sz="1200" kern="1200">
        <a:solidFill>
          <a:schemeClr val="tx2"/>
        </a:solidFill>
        <a:latin typeface="+mn-lt"/>
        <a:ea typeface="+mn-ea"/>
        <a:cs typeface="Arial" panose="020B0604020202020204" pitchFamily="34" charset="0"/>
      </a:defRPr>
    </a:lvl3pPr>
    <a:lvl4pPr marL="1371600" algn="l" defTabSz="457200" rtl="0" eaLnBrk="1" latinLnBrk="0" hangingPunct="1">
      <a:defRPr sz="1200" kern="1200">
        <a:solidFill>
          <a:schemeClr val="tx2"/>
        </a:solidFill>
        <a:latin typeface="+mn-lt"/>
        <a:ea typeface="+mn-ea"/>
        <a:cs typeface="Arial" panose="020B0604020202020204" pitchFamily="34" charset="0"/>
      </a:defRPr>
    </a:lvl4pPr>
    <a:lvl5pPr marL="1828800" algn="l" defTabSz="457200" rtl="0" eaLnBrk="1" latinLnBrk="0" hangingPunct="1">
      <a:defRPr sz="1200" kern="1200">
        <a:solidFill>
          <a:schemeClr val="tx2"/>
        </a:solidFill>
        <a:latin typeface="+mn-lt"/>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a:t>
            </a:fld>
            <a:endParaRPr lang="en-US" dirty="0"/>
          </a:p>
        </p:txBody>
      </p:sp>
    </p:spTree>
    <p:extLst>
      <p:ext uri="{BB962C8B-B14F-4D97-AF65-F5344CB8AC3E}">
        <p14:creationId xmlns:p14="http://schemas.microsoft.com/office/powerpoint/2010/main" val="394493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[There are a few more things you may need to know. Your plan may also have these drug coverage rules: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First, prior authorization (PA) means that some drugs require your doctor to first show a medical need for you to use a drug before your plan will cover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You may also have quantity limits (QL), that restrict the amount of a drug you can get at one time for your safety.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You may have to take part in step therapy (ST), meaning that you would have to try another drug on the plan’s formulary before you can move to another drug.]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VS Health Sans" panose="020B0504020202020204" pitchFamily="34" charset="0"/>
                <a:ea typeface="Calibri" panose="020F0502020204030204" pitchFamily="34" charset="0"/>
                <a:cs typeface="Open Sans" panose="020B0606030504020204" pitchFamily="34" charset="0"/>
              </a:rPr>
              <a:t>These rules keep your care safe and more affordable. </a:t>
            </a:r>
            <a:endParaRPr lang="en-US" sz="1200" b="0" dirty="0">
              <a:solidFill>
                <a:schemeClr val="dk1"/>
              </a:solidFill>
              <a:latin typeface="CVS Health Sans" panose="020B0504020202020204" pitchFamily="34" charset="0"/>
              <a:sym typeface="Calibri"/>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10</a:t>
            </a:fld>
            <a:endParaRPr lang="en-US" dirty="0"/>
          </a:p>
        </p:txBody>
      </p:sp>
    </p:spTree>
    <p:extLst>
      <p:ext uri="{BB962C8B-B14F-4D97-AF65-F5344CB8AC3E}">
        <p14:creationId xmlns:p14="http://schemas.microsoft.com/office/powerpoint/2010/main" val="2025882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[With more than &lt;65,000&gt; pharmacies [and over &lt;23,000&gt; preferred pharmacies] nationwide, filling your prescriptions has never been easier.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VS Health Sans" panose="020B0504020202020204" pitchFamily="34" charset="0"/>
                <a:ea typeface="Calibri" panose="020F0502020204030204" pitchFamily="34" charset="0"/>
                <a:cs typeface="Open Sans" panose="020B0606030504020204" pitchFamily="34" charset="0"/>
              </a:rPr>
              <a:t>[You’ll typically pay less when you get your prescription drugs at a preferred pharmacy.] Finding a [network] pharmacy near you is simple. Visit &lt;</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AetnaRetireePlans.com</a:t>
            </a:r>
            <a:r>
              <a:rPr lang="en-US" sz="1800" dirty="0">
                <a:effectLst/>
                <a:latin typeface="CVS Health Sans" panose="020B0504020202020204" pitchFamily="34" charset="0"/>
                <a:ea typeface="Calibri" panose="020F0502020204030204" pitchFamily="34" charset="0"/>
                <a:cs typeface="Open Sans" panose="020B0606030504020204" pitchFamily="34" charset="0"/>
              </a:rPr>
              <a:t>&gt; in the “Find doctors and prescription drugs” section to view our online directory or call the number on your Aetna member ID card.]</a:t>
            </a:r>
            <a:endParaRPr kumimoji="0" lang="en-US" sz="1800" b="0" i="0" u="none" strike="noStrike" kern="1200" cap="none" spc="0" normalizeH="0" baseline="0" noProof="0" dirty="0">
              <a:ln>
                <a:noFill/>
              </a:ln>
              <a:solidFill>
                <a:srgbClr val="3F3F3F"/>
              </a:solidFill>
              <a:effectLst/>
              <a:uLnTx/>
              <a:uFillTx/>
              <a:latin typeface="CVS Health Sans"/>
              <a:ea typeface="+mn-ea"/>
              <a:cs typeface="+mn-cs"/>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11</a:t>
            </a:fld>
            <a:endParaRPr lang="en-US" dirty="0"/>
          </a:p>
        </p:txBody>
      </p:sp>
    </p:spTree>
    <p:extLst>
      <p:ext uri="{BB962C8B-B14F-4D97-AF65-F5344CB8AC3E}">
        <p14:creationId xmlns:p14="http://schemas.microsoft.com/office/powerpoint/2010/main" val="57185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a:lnSpc>
                <a:spcPct val="115000"/>
              </a:lnSpc>
              <a:spcBef>
                <a:spcPts val="0"/>
              </a:spcBef>
              <a:spcAft>
                <a:spcPts val="0"/>
              </a:spcAft>
              <a:buFont typeface="+mj-lt"/>
              <a:buNone/>
            </a:pPr>
            <a:r>
              <a:rPr lang="en-US" sz="1800" dirty="0">
                <a:effectLst/>
                <a:latin typeface="CVS Health Sans" panose="020B0504020202020204" pitchFamily="34" charset="0"/>
                <a:ea typeface="Calibri" panose="020F0502020204030204" pitchFamily="34" charset="0"/>
                <a:cs typeface="Open Sans" panose="020B0606030504020204" pitchFamily="34" charset="0"/>
              </a:rPr>
              <a:t>[Let’s discuss your prescription drug benefits. [Take a moment to review this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12</a:t>
            </a:fld>
            <a:endParaRPr lang="en-US" dirty="0"/>
          </a:p>
        </p:txBody>
      </p:sp>
    </p:spTree>
    <p:extLst>
      <p:ext uri="{BB962C8B-B14F-4D97-AF65-F5344CB8AC3E}">
        <p14:creationId xmlns:p14="http://schemas.microsoft.com/office/powerpoint/2010/main" val="225311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[We talked about the simplicity of the plan (one card, keeping your doctors), and we talked about the plan design features.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Now, I’d like to share with you some of the additional support programs you'll get with the Aetna Medicare Advantage plan, at no extra cost to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13</a:t>
            </a:fld>
            <a:endParaRPr lang="en-US" dirty="0"/>
          </a:p>
        </p:txBody>
      </p:sp>
    </p:spTree>
    <p:extLst>
      <p:ext uri="{BB962C8B-B14F-4D97-AF65-F5344CB8AC3E}">
        <p14:creationId xmlns:p14="http://schemas.microsoft.com/office/powerpoint/2010/main" val="4045492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[Let’s review some of the key wellness programs you get with the Aetna Medicare Advantage plan at no extra cost.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{Healthy Home Visit}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[The Healthy Home Visit program allows you to have a home visit from a licensed doctor or nurse to assess your health and safety needs. They 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VS Health Sans" panose="020B0504020202020204" pitchFamily="34" charset="0"/>
                <a:ea typeface="Calibri" panose="020F0502020204030204" pitchFamily="34" charset="0"/>
                <a:cs typeface="Open Sans" panose="020B0606030504020204" pitchFamily="34" charset="0"/>
              </a:rPr>
              <a:t>Identify potential safety hazards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VS Health Sans" panose="020B0504020202020204" pitchFamily="34" charset="0"/>
                <a:ea typeface="Calibri" panose="020F0502020204030204" pitchFamily="34" charset="0"/>
                <a:cs typeface="Open Sans" panose="020B0606030504020204" pitchFamily="34" charset="0"/>
              </a:rPr>
              <a:t>Discuss concerns you may have about moving around safely in your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VS Health Sans" panose="020B0504020202020204" pitchFamily="34" charset="0"/>
                <a:ea typeface="Calibri" panose="020F0502020204030204" pitchFamily="34" charset="0"/>
                <a:cs typeface="Open Sans" panose="020B0606030504020204" pitchFamily="34" charset="0"/>
              </a:rPr>
              <a:t>Review your medications and medical and family history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n-US" sz="1800" dirty="0">
                <a:effectLst/>
                <a:latin typeface="CVS Health Sans" panose="020B0504020202020204" pitchFamily="34" charset="0"/>
                <a:ea typeface="Calibri" panose="020F0502020204030204" pitchFamily="34" charset="0"/>
                <a:cs typeface="Open Sans" panose="020B0606030504020204" pitchFamily="34" charset="0"/>
              </a:rPr>
              <a:t>Offer care advocacy resources and support programs]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{Hearing aid/vision reimbursement}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You can get </a:t>
            </a:r>
            <a:r>
              <a:rPr lang="en-US" sz="1800" dirty="0">
                <a:effectLst/>
                <a:latin typeface="CVS Health Sans" panose="020B0504020202020204" pitchFamily="34" charset="0"/>
                <a:ea typeface="Calibri" panose="020F0502020204030204" pitchFamily="34" charset="0"/>
                <a:cs typeface="Times New Roman" panose="02020603050405020304" pitchFamily="18" charset="0"/>
              </a:rPr>
              <a:t>your costs reimbursed for [eyewear] [and] [hearing aids] from any licensed provider that accepts Medicare. You get </a:t>
            </a:r>
            <a:r>
              <a:rPr lang="en-US" sz="1800" dirty="0">
                <a:effectLst/>
                <a:latin typeface="CVS Health Sans" panose="020B0504020202020204" pitchFamily="34" charset="0"/>
                <a:ea typeface="Calibri" panose="020F0502020204030204" pitchFamily="34" charset="0"/>
                <a:cs typeface="Open Sans" panose="020B0606030504020204" pitchFamily="34" charset="0"/>
              </a:rPr>
              <a:t>[$&lt;XX&gt; reimbursement every &lt;XX&gt; months on hearing aids] [and] [$&lt;XX&gt; reimbursement every &lt;XX&gt; months on eyewear].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a:t>
            </a:r>
            <a:r>
              <a:rPr lang="en-US" sz="1800" dirty="0" err="1">
                <a:effectLst/>
                <a:latin typeface="CVS Health Sans" panose="020B0504020202020204" pitchFamily="34" charset="0"/>
                <a:ea typeface="Calibri" panose="020F0502020204030204" pitchFamily="34" charset="0"/>
                <a:cs typeface="Open Sans" panose="020B0606030504020204" pitchFamily="34" charset="0"/>
              </a:rPr>
              <a:t>SilverSneakers</a:t>
            </a:r>
            <a:r>
              <a:rPr lang="en-US" sz="1800" dirty="0">
                <a:effectLst/>
                <a:latin typeface="CVS Health Sans" panose="020B0504020202020204" pitchFamily="34" charset="0"/>
                <a:ea typeface="Calibri" panose="020F0502020204030204" pitchFamily="34" charset="0"/>
                <a:cs typeface="Open Sans" panose="020B0606030504020204" pitchFamily="34" charset="0"/>
              </a:rPr>
              <a:t>® fitness program}</a:t>
            </a:r>
            <a:br>
              <a:rPr lang="en-US" sz="1800" dirty="0">
                <a:effectLst/>
                <a:latin typeface="CVS Health Sans" panose="020B0504020202020204" pitchFamily="34" charset="0"/>
                <a:ea typeface="Calibri" panose="020F0502020204030204" pitchFamily="34" charset="0"/>
                <a:cs typeface="Open Sans" panose="020B0606030504020204" pitchFamily="34" charset="0"/>
              </a:rPr>
            </a:br>
            <a:r>
              <a:rPr lang="en-US" sz="1800" dirty="0">
                <a:effectLst/>
                <a:latin typeface="CVS Health Sans" panose="020B0504020202020204" pitchFamily="34" charset="0"/>
                <a:ea typeface="Calibri" panose="020F0502020204030204" pitchFamily="34" charset="0"/>
                <a:cs typeface="Open Sans" panose="020B0606030504020204" pitchFamily="34" charset="0"/>
              </a:rPr>
              <a:t>[The </a:t>
            </a:r>
            <a:r>
              <a:rPr lang="en-US" sz="1800" dirty="0" err="1">
                <a:effectLst/>
                <a:latin typeface="CVS Health Sans" panose="020B0504020202020204" pitchFamily="34" charset="0"/>
                <a:ea typeface="Calibri" panose="020F0502020204030204" pitchFamily="34" charset="0"/>
                <a:cs typeface="Open Sans" panose="020B0606030504020204" pitchFamily="34" charset="0"/>
              </a:rPr>
              <a:t>SilverSneakers</a:t>
            </a:r>
            <a:r>
              <a:rPr lang="en-US" sz="1800" dirty="0">
                <a:effectLst/>
                <a:latin typeface="CVS Health Sans" panose="020B0504020202020204" pitchFamily="34" charset="0"/>
                <a:ea typeface="Calibri" panose="020F0502020204030204" pitchFamily="34" charset="0"/>
                <a:cs typeface="Open Sans" panose="020B0606030504020204" pitchFamily="34" charset="0"/>
              </a:rPr>
              <a:t> program gives you access to thousands of participating </a:t>
            </a:r>
            <a:r>
              <a:rPr lang="en-US" sz="1800" dirty="0" err="1">
                <a:effectLst/>
                <a:latin typeface="CVS Health Sans" panose="020B0504020202020204" pitchFamily="34" charset="0"/>
                <a:ea typeface="Calibri" panose="020F0502020204030204" pitchFamily="34" charset="0"/>
                <a:cs typeface="Open Sans" panose="020B0606030504020204" pitchFamily="34" charset="0"/>
              </a:rPr>
              <a:t>SilverSneakers</a:t>
            </a:r>
            <a:r>
              <a:rPr lang="en-US" sz="1800" dirty="0">
                <a:effectLst/>
                <a:latin typeface="CVS Health Sans" panose="020B0504020202020204" pitchFamily="34" charset="0"/>
                <a:ea typeface="Calibri" panose="020F0502020204030204" pitchFamily="34" charset="0"/>
                <a:cs typeface="Open Sans" panose="020B0606030504020204" pitchFamily="34" charset="0"/>
              </a:rPr>
              <a:t> gym locations nationwide, at no extra cost. You can also take online classes at home or get a home fitness kit. If you have an iPhone, use Apple Fitness+℠ to enjoy access to workouts from anywhere, anytime, at no extra cost to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[Meal Home Delivery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[Having your meals taken care of may help you on your journey to recovery. The Meal Home Delivery program delivers [&lt;14&gt;] delicious and nutritious meals to your home after your hospital stay.]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14</a:t>
            </a:fld>
            <a:endParaRPr lang="en-US" dirty="0"/>
          </a:p>
        </p:txBody>
      </p:sp>
    </p:spTree>
    <p:extLst>
      <p:ext uri="{BB962C8B-B14F-4D97-AF65-F5344CB8AC3E}">
        <p14:creationId xmlns:p14="http://schemas.microsoft.com/office/powerpoint/2010/main" val="3414354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[As an Aetna member, you have access to a wealth of information online.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With our secure member website, you 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Connect with care to: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Find a walk-in clinic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Search for and select a primary care provider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View ratings and reviews of providers before you get 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Also, manage your benefits: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View details of what your plan covers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See how much you’ve already spent and progress towards your deductible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Access your digital ID card whenever you need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Review your claims: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Receive your medical Explanation of Benefits (EOB) statement once claims have been processed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Get detailed cost breakdowns of your claims to see what your plan paid for and how much you’re responsible for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Plus, stay healthy: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Take a health assessment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Try health coaching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Start a wellness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Get treatment options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You can also manage your benefits right from your phone with the Aetna </a:t>
            </a:r>
            <a:r>
              <a:rPr lang="en-US" sz="1800" dirty="0" err="1">
                <a:effectLst/>
                <a:latin typeface="CVS Health Sans" panose="020B0504020202020204" pitchFamily="34" charset="0"/>
                <a:ea typeface="Calibri" panose="020F0502020204030204" pitchFamily="34" charset="0"/>
                <a:cs typeface="Open Sans" panose="020B0606030504020204" pitchFamily="34" charset="0"/>
              </a:rPr>
              <a:t>Health</a:t>
            </a:r>
            <a:r>
              <a:rPr lang="en-US" sz="1800" baseline="30000" dirty="0" err="1">
                <a:effectLst/>
                <a:latin typeface="CVS Health Sans" panose="020B0504020202020204" pitchFamily="34" charset="0"/>
                <a:ea typeface="Calibri" panose="020F0502020204030204" pitchFamily="34" charset="0"/>
                <a:cs typeface="Open Sans" panose="020B0606030504020204" pitchFamily="34" charset="0"/>
              </a:rPr>
              <a:t>SM</a:t>
            </a:r>
            <a:r>
              <a:rPr lang="en-US" sz="1800" dirty="0">
                <a:effectLst/>
                <a:latin typeface="CVS Health Sans" panose="020B0504020202020204" pitchFamily="34" charset="0"/>
                <a:ea typeface="Calibri" panose="020F0502020204030204" pitchFamily="34" charset="0"/>
                <a:cs typeface="Open Sans" panose="020B0606030504020204" pitchFamily="34" charset="0"/>
              </a:rPr>
              <a:t> app.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Visit </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&lt;AetnaRetireePlans.com&gt; </a:t>
            </a:r>
            <a:r>
              <a:rPr lang="en-US" sz="1800" dirty="0">
                <a:effectLst/>
                <a:latin typeface="CVS Health Sans" panose="020B0504020202020204" pitchFamily="34" charset="0"/>
                <a:ea typeface="Calibri" panose="020F0502020204030204" pitchFamily="34" charset="0"/>
                <a:cs typeface="Open Sans" panose="020B0606030504020204" pitchFamily="34" charset="0"/>
              </a:rPr>
              <a:t>to log in or register for an account using your member 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15</a:t>
            </a:fld>
            <a:endParaRPr lang="en-US" dirty="0"/>
          </a:p>
        </p:txBody>
      </p:sp>
    </p:spTree>
    <p:extLst>
      <p:ext uri="{BB962C8B-B14F-4D97-AF65-F5344CB8AC3E}">
        <p14:creationId xmlns:p14="http://schemas.microsoft.com/office/powerpoint/2010/main" val="2107763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what happens next?</a:t>
            </a:r>
          </a:p>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16</a:t>
            </a:fld>
            <a:endParaRPr lang="en-US" dirty="0"/>
          </a:p>
        </p:txBody>
      </p:sp>
    </p:spTree>
    <p:extLst>
      <p:ext uri="{BB962C8B-B14F-4D97-AF65-F5344CB8AC3E}">
        <p14:creationId xmlns:p14="http://schemas.microsoft.com/office/powerpoint/2010/main" val="1297068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[To start taking advantage of these benefits, you don’t need to do anything [as long as you’re already enrolled in Original Medicare Part A and Part B]! You’ll be automatically enrolled in the Aetna Medicare Advantage PPO plan[, effective &lt;January 1, 2024&gt;].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If you want to opt out of the plan, you must do so by &lt;date&gt;. Please complete the open enrollment form to indicate the opt out request (these were mailed out, but we will have some on hand) or call &lt;the Fresno Unified School District&gt; at &lt;</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1-559-457-3520&gt;</a:t>
            </a:r>
            <a:r>
              <a:rPr lang="en-US" sz="1800" dirty="0">
                <a:effectLst/>
                <a:latin typeface="CVS Health Sans" panose="020B0504020202020204" pitchFamily="34" charset="0"/>
                <a:ea typeface="Calibri" panose="020F0502020204030204" pitchFamily="34" charset="0"/>
                <a:cs typeface="Open Sans" panose="020B0606030504020204" pitchFamily="34" charset="0"/>
              </a:rPr>
              <a:t>, &lt;Monday through Friday, 8 AM to 5 PM PT&gt;.]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[If you opt out [for &lt;2024&gt;] you will still have coverage under Original Medicare, but you [will] not be able to re-enroll in your employer group plan until next year’s open enrollment.]]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[If you haven’t enrolled in Original Medicare Part A and Part B yet, be sure to enroll as soon as possible so that &lt;Plan sponsor&gt; can enroll you in the Aetna Medicare Advantage plan.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VS Health Sans" panose="020B0504020202020204" pitchFamily="34" charset="0"/>
                <a:ea typeface="Calibri" panose="020F0502020204030204" pitchFamily="34" charset="0"/>
                <a:cs typeface="Open Sans" panose="020B0606030504020204" pitchFamily="34" charset="0"/>
              </a:rPr>
              <a:t>You need to be enrolled in Original Medicare before signing up for any Medicare Advantage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[For most people, the Medicare enrollment period opens three months before you turn 65 and ends three months after your birthday. You can apply online at &lt;</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SocialSecurity.gov</a:t>
            </a:r>
            <a:r>
              <a:rPr lang="en-US" sz="1800" dirty="0">
                <a:effectLst/>
                <a:latin typeface="CVS Health Sans" panose="020B0504020202020204" pitchFamily="34" charset="0"/>
                <a:ea typeface="Calibri" panose="020F0502020204030204" pitchFamily="34" charset="0"/>
                <a:cs typeface="Open Sans" panose="020B0606030504020204" pitchFamily="34" charset="0"/>
              </a:rPr>
              <a:t>&gt; or call </a:t>
            </a:r>
            <a:br>
              <a:rPr lang="en-US" sz="1800" dirty="0">
                <a:effectLst/>
                <a:latin typeface="CVS Health Sans" panose="020B0504020202020204" pitchFamily="34" charset="0"/>
                <a:ea typeface="Calibri" panose="020F0502020204030204" pitchFamily="34" charset="0"/>
                <a:cs typeface="Open Sans" panose="020B0606030504020204" pitchFamily="34" charset="0"/>
              </a:rPr>
            </a:br>
            <a:r>
              <a:rPr lang="en-US" sz="1800" dirty="0">
                <a:effectLst/>
                <a:latin typeface="CVS Health Sans" panose="020B0504020202020204" pitchFamily="34" charset="0"/>
                <a:ea typeface="Calibri" panose="020F0502020204030204" pitchFamily="34" charset="0"/>
                <a:cs typeface="Open Sans" panose="020B0606030504020204" pitchFamily="34" charset="0"/>
              </a:rPr>
              <a:t>&lt;</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1-800-772-1213 (TTY: 1-800-325-0778)</a:t>
            </a:r>
            <a:r>
              <a:rPr lang="en-US" sz="1800" dirty="0">
                <a:effectLst/>
                <a:latin typeface="CVS Health Sans" panose="020B0504020202020204" pitchFamily="34" charset="0"/>
                <a:ea typeface="Calibri" panose="020F0502020204030204" pitchFamily="34" charset="0"/>
                <a:cs typeface="Open Sans" panose="020B0606030504020204" pitchFamily="34" charset="0"/>
              </a:rPr>
              <a:t>, Monday through Friday, 8 AM to 7 PM&gt;.]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[It’s important to know that if you didn’t sign up for Original Medicare Part A and Part B when you were first eligible, you could have higher Medicare premiums or face Medicare late enrollment penalties.]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17</a:t>
            </a:fld>
            <a:endParaRPr lang="en-US" dirty="0"/>
          </a:p>
        </p:txBody>
      </p:sp>
    </p:spTree>
    <p:extLst>
      <p:ext uri="{BB962C8B-B14F-4D97-AF65-F5344CB8AC3E}">
        <p14:creationId xmlns:p14="http://schemas.microsoft.com/office/powerpoint/2010/main" val="162203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[Thank you for your time today. I hope this presentation will help you get the most from your benefits. Remember, if you ever have any questions, just call </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[&lt;1-800-307-4830 (TTY: 711), </a:t>
            </a:r>
            <a:r>
              <a:rPr lang="en-US" sz="1800" dirty="0">
                <a:effectLst/>
                <a:latin typeface="CVS Health Sans" panose="020B0504020202020204" pitchFamily="34" charset="0"/>
                <a:ea typeface="Calibri" panose="020F0502020204030204" pitchFamily="34" charset="0"/>
                <a:cs typeface="Open Sans" panose="020B0606030504020204" pitchFamily="34" charset="0"/>
              </a:rPr>
              <a:t>&gt;, &lt;Monday through Friday, 8 AM to 9 PM ET&gt;].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VS Health Sans" panose="020B0504020202020204" pitchFamily="34" charset="0"/>
                <a:ea typeface="Calibri" panose="020F0502020204030204" pitchFamily="34" charset="0"/>
                <a:cs typeface="Open Sans" panose="020B0606030504020204" pitchFamily="34" charset="0"/>
              </a:rPr>
              <a:t>[Now let’s open it up for questions.]]</a:t>
            </a:r>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18</a:t>
            </a:fld>
            <a:endParaRPr lang="en-US" dirty="0"/>
          </a:p>
        </p:txBody>
      </p:sp>
    </p:spTree>
    <p:extLst>
      <p:ext uri="{BB962C8B-B14F-4D97-AF65-F5344CB8AC3E}">
        <p14:creationId xmlns:p14="http://schemas.microsoft.com/office/powerpoint/2010/main" val="1969111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1200"/>
              </a:spcBef>
            </a:pPr>
            <a:r>
              <a:rPr lang="en-US" sz="1800" dirty="0">
                <a:solidFill>
                  <a:schemeClr val="tx2"/>
                </a:solidFill>
              </a:rPr>
              <a:t>Aetna Medicare is a PPO plan with a Medicare contract. Enrollment in our plans depends on contract renewal. For accommodation of persons with special needs at meetings, call </a:t>
            </a:r>
            <a:r>
              <a:rPr lang="en-US" sz="1800" b="1" dirty="0">
                <a:solidFill>
                  <a:schemeClr val="tx2"/>
                </a:solidFill>
              </a:rPr>
              <a:t>1-800-307-4830 (TTY: 711)</a:t>
            </a:r>
            <a:r>
              <a:rPr lang="en-US" sz="1800" dirty="0">
                <a:solidFill>
                  <a:schemeClr val="tx2"/>
                </a:solidFill>
              </a:rPr>
              <a:t>. Out-of-network/non-contracted providers are under no obligation to treat plan members, except in emergency situations. Please call our customer service number or see your Evidence of Coverage for more information, including the cost-sharing that applies to out-of-network services. The formulary and/or pharmacy network may change at any time. You will receive notice when necessary. The Aetna Medicare pharmacy network includes limited lower cost, preferred pharmacies in: Suburban Arizona, Rural California, Urban Kansas, Rural Michigan, Suburban Michigan, Urban Michigan, Urban Missouri, Rural North Dakota, Suburban Utah, Suburban West Virginia, Suburban Wyoming. The lower costs advertised in our plan materials for these pharmacies may not be available at the pharmacy you use. For up-to-date information about our network pharmacies, including whether there are any lower-cost preferred pharmacies in your area, members please call the number on your ID card, non-members please call </a:t>
            </a:r>
            <a:r>
              <a:rPr lang="en-US" sz="1800" b="1" dirty="0">
                <a:solidFill>
                  <a:schemeClr val="tx2"/>
                </a:solidFill>
              </a:rPr>
              <a:t>1-855-338-7027 (TTY: 711)</a:t>
            </a:r>
            <a:r>
              <a:rPr lang="en-US" sz="1800" dirty="0">
                <a:solidFill>
                  <a:schemeClr val="tx2"/>
                </a:solidFill>
              </a:rPr>
              <a:t> or consult the online pharmacy directory at </a:t>
            </a:r>
            <a:r>
              <a:rPr lang="en-US" sz="1800" b="1" dirty="0">
                <a:solidFill>
                  <a:schemeClr val="tx2"/>
                </a:solidFill>
              </a:rPr>
              <a:t>aetnamedicare.com/</a:t>
            </a:r>
            <a:r>
              <a:rPr lang="en-US" sz="1800" b="1" dirty="0" err="1">
                <a:solidFill>
                  <a:schemeClr val="tx2"/>
                </a:solidFill>
              </a:rPr>
              <a:t>pharmacyhelp</a:t>
            </a:r>
            <a:r>
              <a:rPr lang="en-US" sz="1800" dirty="0">
                <a:solidFill>
                  <a:schemeClr val="tx2"/>
                </a:solidFill>
              </a:rPr>
              <a:t>. For mail order, you can get prescription drugs shipped to your home through the network mail-order delivery program. Typically, mail-order drugs arrive within 10 days. You can call </a:t>
            </a:r>
            <a:r>
              <a:rPr lang="en-US" sz="1800" b="1" dirty="0">
                <a:solidFill>
                  <a:schemeClr val="tx2"/>
                </a:solidFill>
              </a:rPr>
              <a:t>1-855-648-0391 (TTY: 711) </a:t>
            </a:r>
            <a:r>
              <a:rPr lang="en-US" sz="1800" dirty="0">
                <a:solidFill>
                  <a:schemeClr val="tx2"/>
                </a:solidFill>
              </a:rPr>
              <a:t>if you do not receive your mail-order drugs within this timeframe. Members may have the option to sign up for automated mail-order delivery. See Evidence of Coverage for a complete description of plan benefits, exclusions, limitations and conditions of coverage. Plan features and availability may vary by service area. Participating health care providers are independent contractors and are neither agents nor employees of Aetna. The availability of any particular provider cannot be guaranteed, and provider network composition is subject to change. </a:t>
            </a:r>
            <a:r>
              <a:rPr lang="en-US" sz="1800" dirty="0" err="1">
                <a:solidFill>
                  <a:schemeClr val="tx2"/>
                </a:solidFill>
              </a:rPr>
              <a:t>SilverSneakers</a:t>
            </a:r>
            <a:r>
              <a:rPr lang="en-US" sz="1800" dirty="0">
                <a:solidFill>
                  <a:schemeClr val="tx2"/>
                </a:solidFill>
              </a:rPr>
              <a:t> is a registered trademark of </a:t>
            </a:r>
            <a:r>
              <a:rPr lang="en-US" sz="1800" dirty="0" err="1">
                <a:solidFill>
                  <a:schemeClr val="tx2"/>
                </a:solidFill>
              </a:rPr>
              <a:t>Tivity</a:t>
            </a:r>
            <a:r>
              <a:rPr lang="en-US" sz="1800" dirty="0">
                <a:solidFill>
                  <a:schemeClr val="tx2"/>
                </a:solidFill>
              </a:rPr>
              <a:t> Health, Inc. © 2023 </a:t>
            </a:r>
            <a:r>
              <a:rPr lang="en-US" sz="1800" dirty="0" err="1">
                <a:solidFill>
                  <a:schemeClr val="tx2"/>
                </a:solidFill>
              </a:rPr>
              <a:t>Tivity</a:t>
            </a:r>
            <a:r>
              <a:rPr lang="en-US" sz="1800" dirty="0">
                <a:solidFill>
                  <a:schemeClr val="tx2"/>
                </a:solidFill>
              </a:rPr>
              <a:t> Health, Inc. All rights reserved. Apple, Apple Fitness+ and iPhone are trademarks of Apple Inc., registered in the U.S. and other countries. App Store is a service mark of Apple Inc. To send a complaint to Aetna, call the Plan or the number on your member ID card. To send a complaint to Medicare, call 1-800-MEDICARE (TTY users should call 1- 877-486-2048), 24 hours a day/7 days a week. If your complaint involves a broker or agent, be sure to include the name of the person when filing your grievance.</a:t>
            </a:r>
          </a:p>
          <a:p>
            <a:pPr algn="just">
              <a:spcBef>
                <a:spcPts val="1200"/>
              </a:spcBef>
            </a:pPr>
            <a:endParaRPr lang="en-US" sz="1800" dirty="0">
              <a:solidFill>
                <a:schemeClr val="tx2"/>
              </a:solidFill>
            </a:endParaRPr>
          </a:p>
          <a:p>
            <a:pPr algn="just">
              <a:spcBef>
                <a:spcPts val="1200"/>
              </a:spcBef>
            </a:pPr>
            <a:r>
              <a:rPr lang="en-US" sz="1800" dirty="0">
                <a:solidFill>
                  <a:schemeClr val="tx2"/>
                </a:solidFill>
              </a:rPr>
              <a:t>Aetna®, CVS Caremark®, CVS Pharmacy® which owns CVS </a:t>
            </a:r>
            <a:r>
              <a:rPr lang="en-US" sz="1800" dirty="0" err="1">
                <a:solidFill>
                  <a:schemeClr val="tx2"/>
                </a:solidFill>
              </a:rPr>
              <a:t>HealthHUB</a:t>
            </a:r>
            <a:r>
              <a:rPr lang="en-US" sz="1800" dirty="0">
                <a:solidFill>
                  <a:schemeClr val="tx2"/>
                </a:solidFill>
              </a:rPr>
              <a:t>™ locations and MinuteClinic, LLC (which either operates or provides certain management support services to MinuteClinic-branded walk-in clinics) are part of the CVS Health® family of companies.</a:t>
            </a:r>
          </a:p>
          <a:p>
            <a:pPr algn="just">
              <a:spcBef>
                <a:spcPts val="1200"/>
              </a:spcBef>
            </a:pPr>
            <a:endParaRPr lang="en-US" sz="1800" dirty="0">
              <a:solidFill>
                <a:schemeClr val="tx2"/>
              </a:solidFill>
            </a:endParaRPr>
          </a:p>
          <a:p>
            <a:pPr algn="just">
              <a:spcBef>
                <a:spcPts val="1200"/>
              </a:spcBef>
            </a:pPr>
            <a:endParaRPr lang="en-US" sz="1800" dirty="0">
              <a:solidFill>
                <a:schemeClr val="tx2"/>
              </a:solidFill>
            </a:endParaRPr>
          </a:p>
          <a:p>
            <a:pPr algn="just">
              <a:spcBef>
                <a:spcPts val="1200"/>
              </a:spcBef>
            </a:pPr>
            <a:endParaRPr lang="en-US" sz="1800" dirty="0">
              <a:solidFill>
                <a:schemeClr val="tx2"/>
              </a:solidFill>
            </a:endParaRPr>
          </a:p>
          <a:p>
            <a:pPr algn="just">
              <a:spcBef>
                <a:spcPts val="1200"/>
              </a:spcBef>
            </a:pPr>
            <a:r>
              <a:rPr lang="en-US" sz="1800" dirty="0">
                <a:solidFill>
                  <a:schemeClr val="tx2"/>
                </a:solidFill>
              </a:rPr>
              <a:t>©2023 Aetna Inc.</a:t>
            </a:r>
          </a:p>
          <a:p>
            <a:pPr algn="just">
              <a:spcBef>
                <a:spcPts val="1200"/>
              </a:spcBef>
            </a:pPr>
            <a:r>
              <a:rPr lang="en-US" sz="1800" dirty="0">
                <a:solidFill>
                  <a:schemeClr val="tx2"/>
                </a:solidFill>
              </a:rPr>
              <a:t>Y0001_GRP_6089_2024_M</a:t>
            </a:r>
          </a:p>
        </p:txBody>
      </p:sp>
      <p:sp>
        <p:nvSpPr>
          <p:cNvPr id="4" name="Slide Number Placeholder 3"/>
          <p:cNvSpPr>
            <a:spLocks noGrp="1"/>
          </p:cNvSpPr>
          <p:nvPr>
            <p:ph type="sldNum" sz="quarter" idx="5"/>
          </p:nvPr>
        </p:nvSpPr>
        <p:spPr/>
        <p:txBody>
          <a:bodyPr/>
          <a:lstStyle/>
          <a:p>
            <a:fld id="{50AD15A5-6128-B84F-818D-8AA5BDD9AF9D}" type="slidenum">
              <a:rPr lang="en-US" smtClean="0"/>
              <a:pPr/>
              <a:t>19</a:t>
            </a:fld>
            <a:endParaRPr lang="en-US" dirty="0"/>
          </a:p>
        </p:txBody>
      </p:sp>
    </p:spTree>
    <p:extLst>
      <p:ext uri="{BB962C8B-B14F-4D97-AF65-F5344CB8AC3E}">
        <p14:creationId xmlns:p14="http://schemas.microsoft.com/office/powerpoint/2010/main" val="10910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41F1C83-AB14-4015-B861-C9860EC43ED2}"/>
              </a:ext>
            </a:extLst>
          </p:cNvPr>
          <p:cNvSpPr>
            <a:spLocks noGrp="1"/>
          </p:cNvSpPr>
          <p:nvPr>
            <p:ph type="body" idx="1"/>
          </p:nvPr>
        </p:nvSpPr>
        <p:spPr/>
        <p:txBody>
          <a:bodyPr/>
          <a:lstStyle/>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[Today you’ll learn a lot of great tips and insights that can help you get the most from your Aetna Medicare Advantage benefits.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We’ll review the following topics you see 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Some of you may not be familiar with Aetna® or the parts of Medicare, so we’ll cover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How we make it simple to see your doctors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Your coverage and costs under the Aetna Medicare Advantage plan with prescription drug coverage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How you get more with Aetna Medicare Advantage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What to expect next and important resources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And then I’ll answer your questions about the Aetna plan.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937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VS Health Sans" panose="020B0504020202020204" pitchFamily="34" charset="0"/>
                <a:ea typeface="Calibri" panose="020F0502020204030204" pitchFamily="34" charset="0"/>
                <a:cs typeface="Open Sans" panose="020B0606030504020204" pitchFamily="34" charset="0"/>
              </a:rPr>
              <a:t>Let’s get started.]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[Medicare Advantage plans are approved by Original Medicare and administered by an insurance carrier such as Aetna. [These companies must follow rules set by 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Medicare Advantage plans provide the same benefits as Original Medicare. In fact, you must be enrolled in Original Medicare Part A and Part B to enroll in a Medicare Advantage plan. Medicare Advantage plans also include additional benefits not offered by Original Medicare, such as health advocacy programs, preventive care, vision and hearing services. [Again, you don’t lose the coverage you’d get under Original Medicare when you choose a Medicare Advantage plan and you [can] get more coverage.]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And they often include helpful care support programs such as personalized nurse support and more, at no extra cost to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[Medicare pays a fixed amount for your care each month to carriers like Aetna offering Medicare Advantage plans. [They can even get extra funding from Medicare when their plans have high Star ratings.] [Plus, &lt;companies/unions/plan sponsors/trusts&gt; such as &lt;Plan Sponsor&gt; contribute so you can get these richer benefits, unlike with most plans on the open market.] [This is how we can offer more value and pass savings on to you, our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VS Health Sans" panose="020B0504020202020204" pitchFamily="34" charset="0"/>
                <a:ea typeface="Calibri" panose="020F0502020204030204" pitchFamily="34" charset="0"/>
                <a:cs typeface="Open Sans" panose="020B0606030504020204" pitchFamily="34" charset="0"/>
              </a:rPr>
              <a:t>All Medicare Advantages plans also include a limit on out-of-pocket expenses for covered out-of-pocket medical services each year, unlike Original Medicare. Giving you peace of mind when it comes to your health care costs and financial wellness.]</a:t>
            </a:r>
            <a:endParaRPr lang="en-US" sz="1200" kern="1200" dirty="0">
              <a:solidFill>
                <a:schemeClr val="tx2"/>
              </a:solidFill>
              <a:effectLst/>
              <a:latin typeface="+mn-lt"/>
              <a:ea typeface="+mn-ea"/>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3</a:t>
            </a:fld>
            <a:endParaRPr lang="en-US" dirty="0"/>
          </a:p>
        </p:txBody>
      </p:sp>
    </p:spTree>
    <p:extLst>
      <p:ext uri="{BB962C8B-B14F-4D97-AF65-F5344CB8AC3E}">
        <p14:creationId xmlns:p14="http://schemas.microsoft.com/office/powerpoint/2010/main" val="40844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4E5DA34-0865-4DC3-84FC-71CE9E0F9A47}"/>
              </a:ext>
            </a:extLst>
          </p:cNvPr>
          <p:cNvSpPr>
            <a:spLocks noGrp="1"/>
          </p:cNvSpPr>
          <p:nvPr>
            <p:ph type="body" idx="1"/>
          </p:nvPr>
        </p:nvSpPr>
        <p:spPr/>
        <p:txBody>
          <a:bodyPr/>
          <a:lstStyle/>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[Let’s go over some key terms that apply to many medical plans.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I’ll start with one you’ll likely be familiar with — </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copay</a:t>
            </a:r>
            <a:r>
              <a:rPr lang="en-US" sz="1800" dirty="0">
                <a:effectLst/>
                <a:latin typeface="CVS Health Sans" panose="020B0504020202020204" pitchFamily="34" charset="0"/>
                <a:ea typeface="Calibri" panose="020F0502020204030204" pitchFamily="34" charset="0"/>
                <a:cs typeface="Open Sans" panose="020B0606030504020204" pitchFamily="34" charset="0"/>
              </a:rPr>
              <a:t>.</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 </a:t>
            </a:r>
            <a:r>
              <a:rPr lang="en-US" sz="1800" dirty="0">
                <a:effectLst/>
                <a:latin typeface="CVS Health Sans" panose="020B0504020202020204" pitchFamily="34" charset="0"/>
                <a:ea typeface="Calibri" panose="020F0502020204030204" pitchFamily="34" charset="0"/>
                <a:cs typeface="Open Sans" panose="020B0606030504020204" pitchFamily="34" charset="0"/>
              </a:rPr>
              <a:t>A copay is a fixed amount you pay for covered health services. For example, you go to see your doctor and you pay a $&lt;XX&gt; office visit copay. [Your plan covers the rest.] With your plan, preventive care is 100% covered so your copay does not apply.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The next term is </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deductible</a:t>
            </a:r>
            <a:r>
              <a:rPr lang="en-US" sz="1800" dirty="0">
                <a:effectLst/>
                <a:latin typeface="CVS Health Sans" panose="020B0504020202020204" pitchFamily="34" charset="0"/>
                <a:ea typeface="Calibri" panose="020F0502020204030204" pitchFamily="34" charset="0"/>
                <a:cs typeface="Open Sans" panose="020B0606030504020204" pitchFamily="34" charset="0"/>
              </a:rPr>
              <a:t>. This is</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 </a:t>
            </a:r>
            <a:r>
              <a:rPr lang="en-US" sz="1800" dirty="0">
                <a:effectLst/>
                <a:latin typeface="CVS Health Sans" panose="020B0504020202020204" pitchFamily="34" charset="0"/>
                <a:ea typeface="Calibri" panose="020F0502020204030204" pitchFamily="34" charset="0"/>
                <a:cs typeface="Open Sans" panose="020B0606030504020204" pitchFamily="34" charset="0"/>
              </a:rPr>
              <a:t>the amount of money you pay out of pocket annually before the plan pays. For example, with Aetna, you’d have a $&lt;XX&gt; deductible.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Another important term is </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coinsurance</a:t>
            </a:r>
            <a:r>
              <a:rPr lang="en-US" sz="1800" dirty="0">
                <a:effectLst/>
                <a:latin typeface="CVS Health Sans" panose="020B0504020202020204" pitchFamily="34" charset="0"/>
                <a:ea typeface="Calibri" panose="020F0502020204030204" pitchFamily="34" charset="0"/>
                <a:cs typeface="Open Sans" panose="020B0606030504020204" pitchFamily="34" charset="0"/>
              </a:rPr>
              <a:t>. This is the percentage you pay for a covered health service after you meet your deductible. For example, with Aetna, you’d pay &lt;XX&gt;% for covered health services after you meet your deductible.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The next term I want to go over is</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 out-of-pocket maximum.</a:t>
            </a:r>
            <a:r>
              <a:rPr lang="en-US" sz="1800" dirty="0">
                <a:effectLst/>
                <a:latin typeface="CVS Health Sans" panose="020B0504020202020204" pitchFamily="34" charset="0"/>
                <a:ea typeface="Calibri" panose="020F0502020204030204" pitchFamily="34" charset="0"/>
                <a:cs typeface="Open Sans" panose="020B0606030504020204" pitchFamily="34" charset="0"/>
              </a:rPr>
              <a:t> The out-of-pocket maximum is the most you have to pay for covered medical services in a plan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The last term I want to go over is </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prior authorization or PA</a:t>
            </a:r>
            <a:r>
              <a:rPr lang="en-US" sz="1800" dirty="0">
                <a:effectLst/>
                <a:latin typeface="CVS Health Sans" panose="020B0504020202020204" pitchFamily="34" charset="0"/>
                <a:ea typeface="Calibri" panose="020F0502020204030204" pitchFamily="34" charset="0"/>
                <a:cs typeface="Open Sans" panose="020B0606030504020204" pitchFamily="34" charset="0"/>
              </a:rPr>
              <a:t>. This is approval process handled by your doctor that tells you if your health plan covers a service or prescription. PA is meant to protect you from health risks and added costs. Rest assured, the PA process impacts very few treatments, and is handled by your doctor and Aetna.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[Does anyone need a definition or have questions on any of they key terms I went over?] {Presenter will answer questions accordingly.}]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4164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[With over &lt;1.1 million&gt; network providers and over &lt;4,200&gt; network nationwide hospitals, you can continue to see your doctors you know and trust.* Plus you won’t need a referral to see a specialist.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The Aetna Medicare Advantage PPO [ESA] plan, gives you the flexibility to see any licensed doctor or hospital as long as they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Eligible to receive payment under Medicare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Willing to bill and accept payment from Aetna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{For PPO ESA plans}: [The Aetna Medicare Advantage PPO  ESA plan is different than many other PPO plans.  It doesn’t cost you more if your provider isn’t in our network. You will pay the same cost share for covered medical services both in and out of network.]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You’re also covered wherever you travel, nationwide.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When traveling outside the country you are covered in case you have an urgent need for medical care. [You may be required to pay the bill at the time of service and file a claim with Aetna Medicare for reimbursement. So be sure to save all receipts and ask for copies of your medical records before returning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VS Health Sans" panose="020B0504020202020204" pitchFamily="34" charset="0"/>
                <a:ea typeface="Calibri" panose="020F0502020204030204" pitchFamily="34" charset="0"/>
                <a:cs typeface="Open Sans" panose="020B0606030504020204" pitchFamily="34" charset="0"/>
              </a:rPr>
              <a:t>*Aetna Medicare Advantage PPO network as of &lt;January 2023&gt;.]</a:t>
            </a:r>
            <a:endParaRPr lang="en-US"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AD15A5-6128-B84F-818D-8AA5BDD9AF9D}" type="slidenum">
              <a:rPr kumimoji="0" lang="en-US" sz="1100" b="0" i="0" u="none" strike="noStrike" kern="1200" cap="none" spc="0" normalizeH="0" baseline="0" noProof="0" smtClean="0">
                <a:ln>
                  <a:noFill/>
                </a:ln>
                <a:solidFill>
                  <a:srgbClr val="3F3F3F"/>
                </a:solidFill>
                <a:effectLst/>
                <a:uLnTx/>
                <a:uFillTx/>
                <a:latin typeface="Open Sans"/>
                <a:ea typeface="+mn-ea"/>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3F3F3F"/>
              </a:solidFill>
              <a:effectLst/>
              <a:uLnTx/>
              <a:uFillTx/>
              <a:latin typeface="Open Sans"/>
              <a:ea typeface="+mn-ea"/>
              <a:cs typeface="Open Sans" panose="020B0606030504020204" pitchFamily="34" charset="0"/>
            </a:endParaRPr>
          </a:p>
        </p:txBody>
      </p:sp>
    </p:spTree>
    <p:extLst>
      <p:ext uri="{BB962C8B-B14F-4D97-AF65-F5344CB8AC3E}">
        <p14:creationId xmlns:p14="http://schemas.microsoft.com/office/powerpoint/2010/main" val="907139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[Let’s take a look at your medical benefits.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Our Medicare Advantage plan includes: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Comprehensive coverage, including &lt;100%&gt; coverage for most preventive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[Predictable copays for most medical care]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Benefits that complement your doctors’ care and help you manage your total health [— physical, emotional and social]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AD15A5-6128-B84F-818D-8AA5BDD9AF9D}" type="slidenum">
              <a:rPr lang="en-US" smtClean="0"/>
              <a:pPr/>
              <a:t>6</a:t>
            </a:fld>
            <a:endParaRPr lang="en-US" dirty="0"/>
          </a:p>
        </p:txBody>
      </p:sp>
    </p:spTree>
    <p:extLst>
      <p:ext uri="{BB962C8B-B14F-4D97-AF65-F5344CB8AC3E}">
        <p14:creationId xmlns:p14="http://schemas.microsoft.com/office/powerpoint/2010/main" val="1958317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[Let’s review your medical benefits.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[Aetna Medicare Advantage PPO ESA plan — </a:t>
            </a:r>
            <a:r>
              <a:rPr lang="en-US" sz="1800" dirty="0">
                <a:effectLst/>
                <a:latin typeface="CVS Health Sans" panose="020B0504020202020204" pitchFamily="34" charset="0"/>
                <a:ea typeface="Calibri" panose="020F0502020204030204" pitchFamily="34" charset="0"/>
                <a:cs typeface="Times New Roman" panose="02020603050405020304" pitchFamily="18" charset="0"/>
              </a:rPr>
              <a:t>The Aetna Medicare Advantage PPO ESA plan gives you</a:t>
            </a:r>
            <a:r>
              <a:rPr lang="en-US" sz="1800" dirty="0">
                <a:effectLst/>
                <a:latin typeface="CVS Health Sans" panose="020B0504020202020204" pitchFamily="34" charset="0"/>
                <a:ea typeface="Calibri" panose="020F0502020204030204" pitchFamily="34" charset="0"/>
                <a:cs typeface="Open Sans" panose="020B0606030504020204" pitchFamily="34" charset="0"/>
              </a:rPr>
              <a:t> the flexibility to see any licensed provider or hospital, in or out of network. Your share of the cost is the same for any provider, as long as they are eligible to receive payment under Medicare and willing to bill and accept payment from Aetna®.  This is different from how many other PPO or preferred provider organization plans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[Deductible: You pay &lt;$XX&gt; deductible]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[Out-of-pocket maximum: You pay &lt;$XX&gt; out-of-pocket maximum]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[Preventive care: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[Primary care office visit: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[Specialty care office visit: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[Inpatient hospital: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[Outpatient surgery: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[Emergency room: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[Ambulance: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[Physical therapy: You pay &lt;$XX&gt; copay]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VS Health Sans" panose="020B0504020202020204" pitchFamily="34" charset="0"/>
                <a:ea typeface="Calibri" panose="020F0502020204030204" pitchFamily="34" charset="0"/>
                <a:cs typeface="Open Sans" panose="020B0606030504020204" pitchFamily="34" charset="0"/>
              </a:rPr>
              <a:t>[Wigs for hair loss due to chemotherapy: Coverage for 1 wig up to $400 annually]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VS Health Sans" panose="020B0504020202020204" pitchFamily="34" charset="0"/>
                <a:ea typeface="Calibri" panose="020F0502020204030204" pitchFamily="34" charset="0"/>
                <a:cs typeface="Open Sans" panose="020B0606030504020204" pitchFamily="34" charset="0"/>
              </a:rPr>
              <a:t>Now these are just some highlights of the various benefits. A full listing is available in your summary of benefits. Visit &lt;</a:t>
            </a:r>
            <a:r>
              <a:rPr lang="en-US" sz="1800" b="1" dirty="0">
                <a:effectLst/>
                <a:latin typeface="CVS Health Sans" panose="020B0504020202020204" pitchFamily="34" charset="0"/>
                <a:ea typeface="Calibri" panose="020F0502020204030204" pitchFamily="34" charset="0"/>
                <a:cs typeface="Open Sans" panose="020B0606030504020204" pitchFamily="34" charset="0"/>
              </a:rPr>
              <a:t>AetnaRetireePlans.com</a:t>
            </a:r>
            <a:r>
              <a:rPr lang="en-US" sz="1800" dirty="0">
                <a:effectLst/>
                <a:latin typeface="CVS Health Sans" panose="020B0504020202020204" pitchFamily="34" charset="0"/>
                <a:ea typeface="Calibri" panose="020F0502020204030204" pitchFamily="34" charset="0"/>
                <a:cs typeface="Open Sans" panose="020B0606030504020204" pitchFamily="34" charset="0"/>
              </a:rPr>
              <a:t>&gt; to view your summary of benefits online [or login to your member website].]</a:t>
            </a:r>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7</a:t>
            </a:fld>
            <a:endParaRPr lang="en-US" dirty="0"/>
          </a:p>
        </p:txBody>
      </p:sp>
    </p:spTree>
    <p:extLst>
      <p:ext uri="{BB962C8B-B14F-4D97-AF65-F5344CB8AC3E}">
        <p14:creationId xmlns:p14="http://schemas.microsoft.com/office/powerpoint/2010/main" val="382083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VS Health Sans" panose="020B0504020202020204" pitchFamily="34" charset="0"/>
                <a:ea typeface="Calibri" panose="020F0502020204030204" pitchFamily="34" charset="0"/>
                <a:cs typeface="Open Sans" panose="020B0606030504020204" pitchFamily="34" charset="0"/>
              </a:rPr>
              <a:t>[Let’s take a look at your prescription drug coverage, also known as your Medicare Part D coverage.]</a:t>
            </a:r>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8</a:t>
            </a:fld>
            <a:endParaRPr lang="en-US" dirty="0"/>
          </a:p>
        </p:txBody>
      </p:sp>
    </p:spTree>
    <p:extLst>
      <p:ext uri="{BB962C8B-B14F-4D97-AF65-F5344CB8AC3E}">
        <p14:creationId xmlns:p14="http://schemas.microsoft.com/office/powerpoint/2010/main" val="1467718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[First, let’s go through some basic terms for understanding your drug benefits.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A formulary is a list of drugs covered by your plan.</a:t>
            </a:r>
            <a:r>
              <a:rPr lang="en-US" sz="1800" dirty="0">
                <a:solidFill>
                  <a:srgbClr val="3F3F3F"/>
                </a:solidFill>
                <a:effectLst/>
                <a:latin typeface="CVS Health Sans" panose="020B0504020202020204" pitchFamily="34" charset="0"/>
                <a:ea typeface="CVS Health Sans" panose="020B0504020202020204" pitchFamily="34" charset="0"/>
                <a:cs typeface="CVS Health Sans" panose="020B0504020202020204" pitchFamily="34" charset="0"/>
              </a:rPr>
              <a:t> [Prescription drugs from your current formulary will continue to be covered on the Aetna Medicare Advantage plan formulary.]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Drug tiers are used to classify drugs. Drugs are placed into different levels in the formulary; each level, or tier, has a different cost. You might see the groups listed as generic drugs, brand-name drugs or preferred brand-name drugs. Higher tiers usually have higher cost sharing. [Your cost share is staying the same for prescription drugs you are currently taking today.] Be sure to talk to your doctor to see if drugs from Tier 1 or Tier 2 might be a good fit, as using these can help you save.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Your network is made up of the pharmacies you can use to be sure your prescription drugs are covered.]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VS Health Sans" panose="020B0504020202020204" pitchFamily="34" charset="0"/>
                <a:ea typeface="Calibri" panose="020F0502020204030204" pitchFamily="34" charset="0"/>
                <a:cs typeface="Open Sans" panose="020B060603050402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22DE1F8-B351-470B-BEE0-5B75F3044466}" type="slidenum">
              <a:rPr lang="en-US" smtClean="0"/>
              <a:t>9</a:t>
            </a:fld>
            <a:endParaRPr lang="en-US" dirty="0"/>
          </a:p>
        </p:txBody>
      </p:sp>
    </p:spTree>
    <p:extLst>
      <p:ext uri="{BB962C8B-B14F-4D97-AF65-F5344CB8AC3E}">
        <p14:creationId xmlns:p14="http://schemas.microsoft.com/office/powerpoint/2010/main" val="853748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0" name="Graphic 9" descr="Aetna logo">
            <a:extLst>
              <a:ext uri="{FF2B5EF4-FFF2-40B4-BE49-F238E27FC236}">
                <a16:creationId xmlns:a16="http://schemas.microsoft.com/office/drawing/2014/main" id="{9E6511AE-A775-4E51-8786-E65C98A18A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29"/>
            <a:ext cx="1617485"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9" name="Subtitle 2"/>
          <p:cNvSpPr>
            <a:spLocks noGrp="1"/>
          </p:cNvSpPr>
          <p:nvPr>
            <p:ph type="subTitle" idx="1" hasCustomPrompt="1"/>
          </p:nvPr>
        </p:nvSpPr>
        <p:spPr>
          <a:xfrm>
            <a:off x="813752" y="3540894"/>
            <a:ext cx="10561320" cy="347472"/>
          </a:xfrm>
        </p:spPr>
        <p:txBody>
          <a:bodyPr/>
          <a:lstStyle>
            <a:lvl1pPr marL="0" indent="0" algn="ctr">
              <a:spcBef>
                <a:spcPts val="600"/>
              </a:spcBef>
              <a:buNone/>
              <a:defRPr sz="15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ctrTitle" hasCustomPrompt="1"/>
          </p:nvPr>
        </p:nvSpPr>
        <p:spPr>
          <a:xfrm>
            <a:off x="2199531" y="1382595"/>
            <a:ext cx="7789762" cy="2011680"/>
          </a:xfrm>
        </p:spPr>
        <p:txBody>
          <a:bodyPr rIns="0" anchor="b" anchorCtr="0"/>
          <a:lstStyle>
            <a:lvl1pPr algn="ctr">
              <a:lnSpc>
                <a:spcPct val="90000"/>
              </a:lnSpc>
              <a:defRPr sz="4800">
                <a:solidFill>
                  <a:schemeClr val="accent2"/>
                </a:solidFill>
              </a:defRPr>
            </a:lvl1pPr>
          </a:lstStyle>
          <a:p>
            <a:r>
              <a:rPr lang="en-US" dirty="0"/>
              <a:t>Click to add title</a:t>
            </a:r>
          </a:p>
        </p:txBody>
      </p:sp>
    </p:spTree>
    <p:extLst>
      <p:ext uri="{BB962C8B-B14F-4D97-AF65-F5344CB8AC3E}">
        <p14:creationId xmlns:p14="http://schemas.microsoft.com/office/powerpoint/2010/main" val="84098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5"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6" name="Picture Placeholder 5"/>
          <p:cNvSpPr>
            <a:spLocks noGrp="1"/>
          </p:cNvSpPr>
          <p:nvPr>
            <p:ph type="pic" sz="quarter" idx="20" hasCustomPrompt="1"/>
          </p:nvPr>
        </p:nvSpPr>
        <p:spPr>
          <a:xfrm>
            <a:off x="4627249"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pic>
        <p:nvPicPr>
          <p:cNvPr id="11" name="Graphic 10" descr="Aetna logo">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1" y="6204229"/>
            <a:ext cx="1617485" cy="319943"/>
          </a:xfrm>
          <a:prstGeom prst="rect">
            <a:avLst/>
          </a:prstGeom>
        </p:spPr>
      </p:pic>
      <p:sp>
        <p:nvSpPr>
          <p:cNvPr id="12" name="Title 1">
            <a:extLst>
              <a:ext uri="{FF2B5EF4-FFF2-40B4-BE49-F238E27FC236}">
                <a16:creationId xmlns:a16="http://schemas.microsoft.com/office/drawing/2014/main" id="{18EBCD11-F3FA-4388-BABD-CCED1B81D0B2}"/>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dirty="0"/>
              <a:t>Click to add title</a:t>
            </a:r>
          </a:p>
        </p:txBody>
      </p:sp>
      <p:sp>
        <p:nvSpPr>
          <p:cNvPr id="10" name="Subtitle 2">
            <a:extLst>
              <a:ext uri="{FF2B5EF4-FFF2-40B4-BE49-F238E27FC236}">
                <a16:creationId xmlns:a16="http://schemas.microsoft.com/office/drawing/2014/main" id="{3AEC22FA-A0C3-4EDB-8063-61A280CE2EF7}"/>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110803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Agenda</a:t>
            </a:r>
          </a:p>
        </p:txBody>
      </p:sp>
      <p:sp>
        <p:nvSpPr>
          <p:cNvPr id="5" name="Text Placeholder 4"/>
          <p:cNvSpPr>
            <a:spLocks noGrp="1"/>
          </p:cNvSpPr>
          <p:nvPr>
            <p:ph type="body" sz="quarter" idx="15" hasCustomPrompt="1"/>
          </p:nvPr>
        </p:nvSpPr>
        <p:spPr>
          <a:xfrm>
            <a:off x="557784" y="1755739"/>
            <a:ext cx="8586216"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279886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7" y="1756548"/>
            <a:ext cx="3913633"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2" y="1756548"/>
            <a:ext cx="391151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235466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200" b="1">
                <a:solidFill>
                  <a:schemeClr val="bg1"/>
                </a:solidFill>
                <a:latin typeface="+mj-lt"/>
              </a:defRPr>
            </a:lvl1pPr>
          </a:lstStyle>
          <a:p>
            <a:r>
              <a:rPr lang="en-US" dirty="0"/>
              <a:t>Click to edit title for divider</a:t>
            </a:r>
          </a:p>
        </p:txBody>
      </p:sp>
    </p:spTree>
    <p:extLst>
      <p:ext uri="{BB962C8B-B14F-4D97-AF65-F5344CB8AC3E}">
        <p14:creationId xmlns:p14="http://schemas.microsoft.com/office/powerpoint/2010/main" val="193899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2287977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1981205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11EDB-A7DC-4D3C-BA73-E639327B03EF}"/>
              </a:ext>
            </a:extLst>
          </p:cNvPr>
          <p:cNvSpPr/>
          <p:nvPr userDrawn="1"/>
        </p:nvSpPr>
        <p:spPr>
          <a:xfrm>
            <a:off x="0" y="0"/>
            <a:ext cx="12188825"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A8DD2AFC-8349-4DB3-855A-645AB85DF6B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110049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heart pattern">
    <p:spTree>
      <p:nvGrpSpPr>
        <p:cNvPr id="1" name=""/>
        <p:cNvGrpSpPr/>
        <p:nvPr/>
      </p:nvGrpSpPr>
      <p:grpSpPr>
        <a:xfrm>
          <a:off x="0" y="0"/>
          <a:ext cx="0" cy="0"/>
          <a:chOff x="0" y="0"/>
          <a:chExt cx="0" cy="0"/>
        </a:xfrm>
      </p:grpSpPr>
      <p:pic>
        <p:nvPicPr>
          <p:cNvPr id="5" name="Picture 4" descr="Light heart pattern background.">
            <a:extLst>
              <a:ext uri="{FF2B5EF4-FFF2-40B4-BE49-F238E27FC236}">
                <a16:creationId xmlns:a16="http://schemas.microsoft.com/office/drawing/2014/main" id="{DCF51F69-B135-440B-B1C1-8877F65D92E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64" y="0"/>
            <a:ext cx="12188952" cy="6858000"/>
          </a:xfrm>
          <a:prstGeom prst="rect">
            <a:avLst/>
          </a:prstGeom>
        </p:spPr>
      </p:pic>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682840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solidFill>
          <a:srgbClr val="0B315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D1AEB8-3322-4E67-A702-83F309202013}"/>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pic>
        <p:nvPicPr>
          <p:cNvPr id="5" name="Picture 4" descr="A picture containing dark, light, night&#10;&#10;Description automatically generated">
            <a:extLst>
              <a:ext uri="{FF2B5EF4-FFF2-40B4-BE49-F238E27FC236}">
                <a16:creationId xmlns:a16="http://schemas.microsoft.com/office/drawing/2014/main" id="{6E31577D-752B-4875-9B4D-6EDA2961FC3D}"/>
              </a:ext>
            </a:extLst>
          </p:cNvPr>
          <p:cNvPicPr>
            <a:picLocks noChangeAspect="1"/>
          </p:cNvPicPr>
          <p:nvPr userDrawn="1"/>
        </p:nvPicPr>
        <p:blipFill>
          <a:blip r:embed="rId2"/>
          <a:stretch>
            <a:fillRect/>
          </a:stretch>
        </p:blipFill>
        <p:spPr>
          <a:xfrm>
            <a:off x="781" y="0"/>
            <a:ext cx="12187263" cy="6858000"/>
          </a:xfrm>
          <a:prstGeom prst="rect">
            <a:avLst/>
          </a:prstGeom>
        </p:spPr>
      </p:pic>
    </p:spTree>
    <p:extLst>
      <p:ext uri="{BB962C8B-B14F-4D97-AF65-F5344CB8AC3E}">
        <p14:creationId xmlns:p14="http://schemas.microsoft.com/office/powerpoint/2010/main" val="1074497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09929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0" y="0"/>
            <a:ext cx="12188825" cy="68580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pic>
        <p:nvPicPr>
          <p:cNvPr id="11" name="Graphic 10" descr="Aetna logo in white">
            <a:extLst>
              <a:ext uri="{FF2B5EF4-FFF2-40B4-BE49-F238E27FC236}">
                <a16:creationId xmlns:a16="http://schemas.microsoft.com/office/drawing/2014/main" id="{B9908177-2809-4D14-8626-0A08DF04EE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29"/>
            <a:ext cx="1617485" cy="319943"/>
          </a:xfrm>
          <a:prstGeom prst="rect">
            <a:avLst/>
          </a:prstGeom>
        </p:spPr>
      </p:pic>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9" name="Subtitle 2"/>
          <p:cNvSpPr>
            <a:spLocks noGrp="1"/>
          </p:cNvSpPr>
          <p:nvPr>
            <p:ph type="subTitle" idx="1" hasCustomPrompt="1"/>
          </p:nvPr>
        </p:nvSpPr>
        <p:spPr>
          <a:xfrm>
            <a:off x="813752" y="3540894"/>
            <a:ext cx="10561320"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2" name="Title 1"/>
          <p:cNvSpPr>
            <a:spLocks noGrp="1"/>
          </p:cNvSpPr>
          <p:nvPr>
            <p:ph type="ctrTitle" hasCustomPrompt="1"/>
          </p:nvPr>
        </p:nvSpPr>
        <p:spPr>
          <a:xfrm>
            <a:off x="2199531" y="1382595"/>
            <a:ext cx="7789762" cy="2011680"/>
          </a:xfrm>
        </p:spPr>
        <p:txBody>
          <a:bodyPr rIns="0" anchor="b" anchorCtr="0"/>
          <a:lstStyle>
            <a:lvl1pPr algn="ctr">
              <a:lnSpc>
                <a:spcPct val="90000"/>
              </a:lnSpc>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2653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solidFill>
                  <a:schemeClr val="tx2"/>
                </a:solidFill>
              </a:defRPr>
            </a:lvl7pPr>
            <a:lvl8pPr marL="1031875" indent="-171450">
              <a:buFont typeface="Arial" panose="020B0604020202020204" pitchFamily="34" charset="0"/>
              <a:buChar char="–"/>
              <a:defRPr sz="1300">
                <a:solidFill>
                  <a:schemeClr val="tx2"/>
                </a:solidFill>
              </a:defRPr>
            </a:lvl8pPr>
            <a:lvl9pPr marL="1203325" indent="-171450">
              <a:buFont typeface="Arial" panose="020B0604020202020204" pitchFamily="34" charset="0"/>
              <a:buChar char="•"/>
              <a:defRPr sz="1300" baseline="0">
                <a:solidFill>
                  <a:schemeClr val="tx2"/>
                </a:solidFill>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5"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three-column layout</a:t>
            </a:r>
          </a:p>
        </p:txBody>
      </p:sp>
      <p:sp>
        <p:nvSpPr>
          <p:cNvPr id="3" name="Content Placeholder 2"/>
          <p:cNvSpPr>
            <a:spLocks noGrp="1"/>
          </p:cNvSpPr>
          <p:nvPr>
            <p:ph sz="half" idx="1" hasCustomPrompt="1"/>
          </p:nvPr>
        </p:nvSpPr>
        <p:spPr bwMode="gray">
          <a:xfrm>
            <a:off x="557784"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4370832"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8183880"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9098280"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126896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five-column journey layout</a:t>
            </a:r>
          </a:p>
        </p:txBody>
      </p:sp>
      <p:sp>
        <p:nvSpPr>
          <p:cNvPr id="8"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1"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2"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4"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364606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5" y="1752600"/>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553747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2"/>
            <a:ext cx="7172418"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66288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comparison slide</a:t>
            </a:r>
          </a:p>
        </p:txBody>
      </p:sp>
      <p:sp>
        <p:nvSpPr>
          <p:cNvPr id="15" name="Content Placeholder 3"/>
          <p:cNvSpPr>
            <a:spLocks noGrp="1"/>
          </p:cNvSpPr>
          <p:nvPr>
            <p:ph sz="half" idx="2" hasCustomPrompt="1"/>
          </p:nvPr>
        </p:nvSpPr>
        <p:spPr>
          <a:xfrm>
            <a:off x="1253148"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tx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dirty="0"/>
              <a:t>Header</a:t>
            </a:r>
          </a:p>
          <a:p>
            <a:pPr lvl="1"/>
            <a:r>
              <a:rPr lang="en-US" dirty="0"/>
              <a:t>First-level</a:t>
            </a:r>
          </a:p>
        </p:txBody>
      </p:sp>
      <p:sp>
        <p:nvSpPr>
          <p:cNvPr id="11" name="Rectangle 10">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16" name="Content Placeholder 5"/>
          <p:cNvSpPr>
            <a:spLocks noGrp="1"/>
          </p:cNvSpPr>
          <p:nvPr>
            <p:ph sz="quarter" idx="4" hasCustomPrompt="1"/>
          </p:nvPr>
        </p:nvSpPr>
        <p:spPr>
          <a:xfrm>
            <a:off x="7378375"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bg1"/>
                </a:solidFill>
                <a:latin typeface="+mn-lt"/>
              </a:defRPr>
            </a:lvl1pPr>
            <a:lvl2pPr marL="0" indent="0" algn="ctr">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dirty="0"/>
              <a:t>Header</a:t>
            </a:r>
          </a:p>
          <a:p>
            <a:pPr lvl="1"/>
            <a:r>
              <a:rPr lang="en-US" dirty="0"/>
              <a:t>First-level</a:t>
            </a:r>
          </a:p>
        </p:txBody>
      </p:sp>
      <p:pic>
        <p:nvPicPr>
          <p:cNvPr id="7" name="Graphic 6" descr="Aetna logo">
            <a:extLst>
              <a:ext uri="{FF2B5EF4-FFF2-40B4-BE49-F238E27FC236}">
                <a16:creationId xmlns:a16="http://schemas.microsoft.com/office/drawing/2014/main" id="{34DACD69-8AD5-4975-AB47-A6635CCD79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56777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ne pane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0F96E-9999-4005-8473-826D5DCE2DEE}"/>
              </a:ext>
            </a:extLst>
          </p:cNvPr>
          <p:cNvSpPr/>
          <p:nvPr userDrawn="1"/>
        </p:nvSpPr>
        <p:spPr>
          <a:xfrm>
            <a:off x="0"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55DD33AA-4B09-4A58-994F-E3F683B34D71}"/>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dirty="0"/>
              <a:t>Click to add title </a:t>
            </a:r>
            <a:br>
              <a:rPr lang="en-US" dirty="0"/>
            </a:br>
            <a:r>
              <a:rPr lang="en-US" dirty="0"/>
              <a:t>here for one panel comparison slide</a:t>
            </a:r>
          </a:p>
        </p:txBody>
      </p:sp>
      <p:sp>
        <p:nvSpPr>
          <p:cNvPr id="5" name="Content Placeholder 3">
            <a:extLst>
              <a:ext uri="{FF2B5EF4-FFF2-40B4-BE49-F238E27FC236}">
                <a16:creationId xmlns:a16="http://schemas.microsoft.com/office/drawing/2014/main" id="{078994F5-387B-48FA-B709-91852EBD4CB0}"/>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accent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dirty="0"/>
              <a:t>Header</a:t>
            </a:r>
          </a:p>
          <a:p>
            <a:pPr lvl="1"/>
            <a:r>
              <a:rPr lang="en-US" dirty="0"/>
              <a:t>First-level</a:t>
            </a:r>
          </a:p>
        </p:txBody>
      </p:sp>
      <p:sp>
        <p:nvSpPr>
          <p:cNvPr id="6" name="Content Placeholder 3">
            <a:extLst>
              <a:ext uri="{FF2B5EF4-FFF2-40B4-BE49-F238E27FC236}">
                <a16:creationId xmlns:a16="http://schemas.microsoft.com/office/drawing/2014/main" id="{CF3CDB29-94D9-41A9-82E8-931EF5F69E19}"/>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accent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sp>
        <p:nvSpPr>
          <p:cNvPr id="8" name="Content Placeholder 8">
            <a:extLst>
              <a:ext uri="{FF2B5EF4-FFF2-40B4-BE49-F238E27FC236}">
                <a16:creationId xmlns:a16="http://schemas.microsoft.com/office/drawing/2014/main" id="{626E84EC-56CC-4EFF-B8DB-0BB161DEE752}"/>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pic>
        <p:nvPicPr>
          <p:cNvPr id="10" name="Graphic 9" descr="Aetna logo">
            <a:extLst>
              <a:ext uri="{FF2B5EF4-FFF2-40B4-BE49-F238E27FC236}">
                <a16:creationId xmlns:a16="http://schemas.microsoft.com/office/drawing/2014/main" id="{D9B419F1-1DFB-4061-5475-B78381DC7C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93175" y="6347706"/>
            <a:ext cx="1016094" cy="200986"/>
          </a:xfrm>
          <a:prstGeom prst="rect">
            <a:avLst/>
          </a:prstGeom>
        </p:spPr>
      </p:pic>
    </p:spTree>
    <p:extLst>
      <p:ext uri="{BB962C8B-B14F-4D97-AF65-F5344CB8AC3E}">
        <p14:creationId xmlns:p14="http://schemas.microsoft.com/office/powerpoint/2010/main" val="843804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88240" y="0"/>
            <a:ext cx="2958302" cy="6425581"/>
          </a:xfrm>
        </p:spPr>
        <p:txBody>
          <a:bodyPr anchor="ctr"/>
          <a:lstStyle>
            <a:lvl1pPr>
              <a:defRPr>
                <a:solidFill>
                  <a:schemeClr val="tx2"/>
                </a:solidFill>
              </a:defRPr>
            </a:lvl1pPr>
          </a:lstStyle>
          <a:p>
            <a:r>
              <a:rPr lang="en-US" dirty="0"/>
              <a:t>Click to add </a:t>
            </a:r>
            <a:br>
              <a:rPr lang="en-US" dirty="0"/>
            </a:br>
            <a:r>
              <a:rPr lang="en-US" dirty="0"/>
              <a:t>title here for comparison slide</a:t>
            </a:r>
          </a:p>
        </p:txBody>
      </p:sp>
      <p:sp>
        <p:nvSpPr>
          <p:cNvPr id="27" name="Rectangle 26">
            <a:extLst>
              <a:ext uri="{FF2B5EF4-FFF2-40B4-BE49-F238E27FC236}">
                <a16:creationId xmlns:a16="http://schemas.microsoft.com/office/drawing/2014/main" id="{CFACB8A6-3813-48D2-B8CE-038DD1E42B32}"/>
              </a:ext>
            </a:extLst>
          </p:cNvPr>
          <p:cNvSpPr/>
          <p:nvPr userDrawn="1"/>
        </p:nvSpPr>
        <p:spPr>
          <a:xfrm>
            <a:off x="218661" y="6241774"/>
            <a:ext cx="5585791"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1837"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1"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dirty="0"/>
              <a:t>Header</a:t>
            </a:r>
          </a:p>
          <a:p>
            <a:pPr lvl="1"/>
            <a:r>
              <a:rPr lang="en-US" dirty="0"/>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bg1"/>
                </a:solidFill>
                <a:latin typeface="+mn-lt"/>
              </a:defRPr>
            </a:lvl1pPr>
            <a:lvl2pPr marL="0" indent="0" algn="ctr">
              <a:spcBef>
                <a:spcPts val="1800"/>
              </a:spcBef>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sp>
        <p:nvSpPr>
          <p:cNvPr id="12" name="Content Placeholder 8">
            <a:extLst>
              <a:ext uri="{FF2B5EF4-FFF2-40B4-BE49-F238E27FC236}">
                <a16:creationId xmlns:a16="http://schemas.microsoft.com/office/drawing/2014/main" id="{B85E3D7A-E4BF-4A7D-9F9D-FA3F7C08C1B5}"/>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7C12D33-4DA3-44B4-89CC-DF923CD99418}"/>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©2022 Aetna Inc.</a:t>
            </a:r>
          </a:p>
        </p:txBody>
      </p:sp>
      <p:pic>
        <p:nvPicPr>
          <p:cNvPr id="11" name="Graphic 10" descr="Aetna logo">
            <a:extLst>
              <a:ext uri="{FF2B5EF4-FFF2-40B4-BE49-F238E27FC236}">
                <a16:creationId xmlns:a16="http://schemas.microsoft.com/office/drawing/2014/main" id="{3A200E09-15FE-4BFC-98F3-EDF73D4F45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77750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15" name="Text Placeholder 4"/>
          <p:cNvSpPr>
            <a:spLocks noGrp="1"/>
          </p:cNvSpPr>
          <p:nvPr>
            <p:ph type="body" sz="quarter" idx="17" hasCustomPrompt="1"/>
          </p:nvPr>
        </p:nvSpPr>
        <p:spPr>
          <a:xfrm>
            <a:off x="557784" y="3765543"/>
            <a:ext cx="3582017"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
        <p:nvSpPr>
          <p:cNvPr id="2" name="Title 1"/>
          <p:cNvSpPr>
            <a:spLocks noGrp="1"/>
          </p:cNvSpPr>
          <p:nvPr>
            <p:ph type="ctrTitle" hasCustomPrompt="1"/>
          </p:nvPr>
        </p:nvSpPr>
        <p:spPr>
          <a:xfrm>
            <a:off x="557786" y="1516927"/>
            <a:ext cx="4681728" cy="2011680"/>
          </a:xfrm>
        </p:spPr>
        <p:txBody>
          <a:bodyPr rIns="0" anchor="b" anchorCtr="0"/>
          <a:lstStyle>
            <a:lvl1pPr>
              <a:lnSpc>
                <a:spcPct val="90000"/>
              </a:lnSpc>
              <a:defRPr sz="4000">
                <a:solidFill>
                  <a:schemeClr val="bg1"/>
                </a:solidFill>
              </a:defRPr>
            </a:lvl1pPr>
          </a:lstStyle>
          <a:p>
            <a:r>
              <a:rPr lang="en-US" dirty="0"/>
              <a:t>Click to add title</a:t>
            </a:r>
          </a:p>
        </p:txBody>
      </p:sp>
      <p:pic>
        <p:nvPicPr>
          <p:cNvPr id="8" name="Graphic 7" descr="Aetna logo in white">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90542" y="6044340"/>
            <a:ext cx="1994679" cy="394553"/>
          </a:xfrm>
          <a:prstGeom prst="rect">
            <a:avLst/>
          </a:prstGeom>
        </p:spPr>
      </p:pic>
    </p:spTree>
    <p:extLst>
      <p:ext uri="{BB962C8B-B14F-4D97-AF65-F5344CB8AC3E}">
        <p14:creationId xmlns:p14="http://schemas.microsoft.com/office/powerpoint/2010/main" val="2090301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pic>
        <p:nvPicPr>
          <p:cNvPr id="5" name="Graphic 4" descr="Aetna logo in white">
            <a:extLst>
              <a:ext uri="{FF2B5EF4-FFF2-40B4-BE49-F238E27FC236}">
                <a16:creationId xmlns:a16="http://schemas.microsoft.com/office/drawing/2014/main" id="{666EA0DF-F886-4CC9-B5FB-7E5F20F2D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27000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5" name="Content Placeholder 8">
            <a:extLst>
              <a:ext uri="{FF2B5EF4-FFF2-40B4-BE49-F238E27FC236}">
                <a16:creationId xmlns:a16="http://schemas.microsoft.com/office/drawing/2014/main" id="{3AE98730-9299-44AA-A63E-FDE64F3846E4}"/>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B43D88-C089-4B51-9269-37A1F89F0242}"/>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©2022 Aetna Inc.</a:t>
            </a:r>
          </a:p>
        </p:txBody>
      </p:sp>
    </p:spTree>
    <p:extLst>
      <p:ext uri="{BB962C8B-B14F-4D97-AF65-F5344CB8AC3E}">
        <p14:creationId xmlns:p14="http://schemas.microsoft.com/office/powerpoint/2010/main" val="1148326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7" name="Graphic 6" descr="Aetna logo in white">
            <a:extLst>
              <a:ext uri="{FF2B5EF4-FFF2-40B4-BE49-F238E27FC236}">
                <a16:creationId xmlns:a16="http://schemas.microsoft.com/office/drawing/2014/main" id="{4BD54685-DA3E-4475-9E14-84E4A5E7A3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583824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D74CD6E0-706F-4864-8E7F-5B2C2BAE21FA}"/>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bg1"/>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bg1"/>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7AB6A1-5D85-4EC0-A353-F24B3707E18B}"/>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bg1"/>
                </a:solidFill>
              </a:rPr>
              <a:t>©2022 Aetna Inc.</a:t>
            </a:r>
          </a:p>
        </p:txBody>
      </p:sp>
    </p:spTree>
    <p:extLst>
      <p:ext uri="{BB962C8B-B14F-4D97-AF65-F5344CB8AC3E}">
        <p14:creationId xmlns:p14="http://schemas.microsoft.com/office/powerpoint/2010/main" val="3728517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7" name="Graphic 6" descr="Aetna logo">
            <a:extLst>
              <a:ext uri="{FF2B5EF4-FFF2-40B4-BE49-F238E27FC236}">
                <a16:creationId xmlns:a16="http://schemas.microsoft.com/office/drawing/2014/main" id="{218041A6-3305-4B17-8982-53F564923B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4092899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image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59DBF3D3-329B-4655-97AF-A171231E7CD1}"/>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C8E0971-C5DA-4313-A36C-00C77410B992}"/>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©2022 Aetna Inc.</a:t>
            </a:r>
          </a:p>
        </p:txBody>
      </p:sp>
    </p:spTree>
    <p:extLst>
      <p:ext uri="{BB962C8B-B14F-4D97-AF65-F5344CB8AC3E}">
        <p14:creationId xmlns:p14="http://schemas.microsoft.com/office/powerpoint/2010/main" val="428860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3" y="1764792"/>
            <a:ext cx="4702280" cy="1463040"/>
          </a:xfrm>
        </p:spPr>
        <p:txBody>
          <a:bodyPr rIns="0" anchor="b"/>
          <a:lstStyle>
            <a:lvl1pPr marL="171450" indent="-171450">
              <a:lnSpc>
                <a:spcPct val="95000"/>
              </a:lnSpc>
              <a:tabLst>
                <a:tab pos="171450" algn="l"/>
              </a:tabLst>
              <a:defRPr>
                <a:solidFill>
                  <a:schemeClr val="tx2"/>
                </a:solidFill>
              </a:defRPr>
            </a:lvl1pPr>
          </a:lstStyle>
          <a:p>
            <a:r>
              <a:rPr lang="en-US" dirty="0"/>
              <a:t>“	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715222" y="3590382"/>
            <a:ext cx="4572000" cy="161925"/>
          </a:xfrm>
          <a:prstGeom prst="rect">
            <a:avLst/>
          </a:prstGeom>
          <a:noFill/>
        </p:spPr>
        <p:txBody>
          <a:bodyPr>
            <a:noAutofit/>
          </a:bodyPr>
          <a:lstStyle>
            <a:lvl1pPr>
              <a:defRPr sz="1300" cap="none" baseline="0">
                <a:solidFill>
                  <a:schemeClr val="tx2"/>
                </a:solidFill>
              </a:defRPr>
            </a:lvl1pPr>
          </a:lstStyle>
          <a:p>
            <a:pPr lvl="0"/>
            <a:r>
              <a:rPr lang="en-US" dirty="0"/>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pic>
        <p:nvPicPr>
          <p:cNvPr id="8" name="Graphic 7" descr="Aetna logo in white">
            <a:extLst>
              <a:ext uri="{FF2B5EF4-FFF2-40B4-BE49-F238E27FC236}">
                <a16:creationId xmlns:a16="http://schemas.microsoft.com/office/drawing/2014/main" id="{2DF157E4-C8B3-40A1-98DD-E537BF84D0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3879276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3" y="2180108"/>
            <a:ext cx="7168896" cy="146304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1"/>
            <a:ext cx="4572000" cy="161925"/>
          </a:xfrm>
          <a:prstGeom prst="rect">
            <a:avLst/>
          </a:prstGeom>
          <a:noFill/>
        </p:spPr>
        <p:txBody>
          <a:bodyPr>
            <a:noAutofit/>
          </a:bodyPr>
          <a:lstStyle>
            <a:lvl1pPr>
              <a:defRPr sz="1300" cap="none"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4143773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Next steps</a:t>
            </a:r>
          </a:p>
        </p:txBody>
      </p:sp>
      <p:sp>
        <p:nvSpPr>
          <p:cNvPr id="5"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1</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2</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10" name="Content Placeholder 2"/>
          <p:cNvSpPr>
            <a:spLocks noGrp="1"/>
          </p:cNvSpPr>
          <p:nvPr>
            <p:ph sz="half" idx="11" hasCustomPrompt="1"/>
          </p:nvPr>
        </p:nvSpPr>
        <p:spPr bwMode="gray">
          <a:xfrm>
            <a:off x="7662672" y="2110424"/>
            <a:ext cx="2505456"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3</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Tree>
    <p:extLst>
      <p:ext uri="{BB962C8B-B14F-4D97-AF65-F5344CB8AC3E}">
        <p14:creationId xmlns:p14="http://schemas.microsoft.com/office/powerpoint/2010/main" val="2881652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In closing</a:t>
            </a:r>
          </a:p>
        </p:txBody>
      </p:sp>
      <p:sp>
        <p:nvSpPr>
          <p:cNvPr id="4" name="Content Placeholder 2"/>
          <p:cNvSpPr>
            <a:spLocks noGrp="1"/>
          </p:cNvSpPr>
          <p:nvPr>
            <p:ph idx="1" hasCustomPrompt="1"/>
          </p:nvPr>
        </p:nvSpPr>
        <p:spPr bwMode="gray">
          <a:xfrm>
            <a:off x="557784" y="1767532"/>
            <a:ext cx="8586216"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63943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818B2AD-BE8B-440A-99E0-0E3B135F0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3809" y="472169"/>
            <a:ext cx="1617485" cy="319943"/>
          </a:xfrm>
          <a:prstGeom prst="rect">
            <a:avLst/>
          </a:prstGeom>
        </p:spPr>
      </p:pic>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8"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1" name="Subtitle 2">
            <a:extLst>
              <a:ext uri="{FF2B5EF4-FFF2-40B4-BE49-F238E27FC236}">
                <a16:creationId xmlns:a16="http://schemas.microsoft.com/office/drawing/2014/main" id="{92CF9373-AAFA-4754-A372-B47A6FB26F68}"/>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9" name="Title 1">
            <a:extLst>
              <a:ext uri="{FF2B5EF4-FFF2-40B4-BE49-F238E27FC236}">
                <a16:creationId xmlns:a16="http://schemas.microsoft.com/office/drawing/2014/main" id="{C7B46645-5DB5-4EA2-8E9E-C4C9A3DB6989}"/>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dirty="0"/>
              <a:t>Click to add title</a:t>
            </a:r>
          </a:p>
        </p:txBody>
      </p:sp>
      <p:pic>
        <p:nvPicPr>
          <p:cNvPr id="12" name="Graphic 11" descr="Aetna logo in white">
            <a:extLst>
              <a:ext uri="{FF2B5EF4-FFF2-40B4-BE49-F238E27FC236}">
                <a16:creationId xmlns:a16="http://schemas.microsoft.com/office/drawing/2014/main" id="{B27804AA-F02D-904A-AD3F-A5D5739589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273431" y="6204229"/>
            <a:ext cx="1617485" cy="319943"/>
          </a:xfrm>
          <a:prstGeom prst="rect">
            <a:avLst/>
          </a:prstGeom>
        </p:spPr>
      </p:pic>
    </p:spTree>
    <p:extLst>
      <p:ext uri="{BB962C8B-B14F-4D97-AF65-F5344CB8AC3E}">
        <p14:creationId xmlns:p14="http://schemas.microsoft.com/office/powerpoint/2010/main" val="2982169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784" y="-344516"/>
            <a:ext cx="11023255" cy="264306"/>
          </a:xfrm>
        </p:spPr>
        <p:txBody>
          <a:bodyPr anchor="b"/>
          <a:lstStyle>
            <a:lvl1pPr>
              <a:defRPr sz="1400"/>
            </a:lvl1pPr>
          </a:lstStyle>
          <a:p>
            <a:r>
              <a:rPr lang="en-US" dirty="0"/>
              <a:t>Title for slide built on the blank accessibility master</a:t>
            </a:r>
          </a:p>
        </p:txBody>
      </p:sp>
    </p:spTree>
    <p:extLst>
      <p:ext uri="{BB962C8B-B14F-4D97-AF65-F5344CB8AC3E}">
        <p14:creationId xmlns:p14="http://schemas.microsoft.com/office/powerpoint/2010/main" val="2605116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717" y="1188272"/>
            <a:ext cx="3774730" cy="713232"/>
          </a:xfrm>
        </p:spPr>
        <p:txBody>
          <a:bodyPr/>
          <a:lstStyle>
            <a:lvl1pPr>
              <a:defRPr sz="5400">
                <a:solidFill>
                  <a:schemeClr val="bg1"/>
                </a:solidFill>
              </a:defRPr>
            </a:lvl1pPr>
          </a:lstStyle>
          <a:p>
            <a:r>
              <a:rPr lang="en-US" dirty="0"/>
              <a:t>Closing slide</a:t>
            </a:r>
          </a:p>
        </p:txBody>
      </p:sp>
    </p:spTree>
    <p:extLst>
      <p:ext uri="{BB962C8B-B14F-4D97-AF65-F5344CB8AC3E}">
        <p14:creationId xmlns:p14="http://schemas.microsoft.com/office/powerpoint/2010/main" val="1258669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445" y="3017954"/>
            <a:ext cx="9991935" cy="713232"/>
          </a:xfrm>
        </p:spPr>
        <p:txBody>
          <a:bodyPr/>
          <a:lstStyle>
            <a:lvl1pPr algn="ctr">
              <a:defRPr sz="5400">
                <a:solidFill>
                  <a:schemeClr val="accent2"/>
                </a:solidFill>
              </a:defRPr>
            </a:lvl1pPr>
          </a:lstStyle>
          <a:p>
            <a:r>
              <a:rPr lang="en-US" dirty="0"/>
              <a:t>Closing slide</a:t>
            </a:r>
          </a:p>
        </p:txBody>
      </p:sp>
    </p:spTree>
    <p:extLst>
      <p:ext uri="{BB962C8B-B14F-4D97-AF65-F5344CB8AC3E}">
        <p14:creationId xmlns:p14="http://schemas.microsoft.com/office/powerpoint/2010/main" val="3548015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dirty="0"/>
              <a:t>Aetna logo on white background</a:t>
            </a:r>
          </a:p>
        </p:txBody>
      </p:sp>
      <p:pic>
        <p:nvPicPr>
          <p:cNvPr id="5" name="Graphic 4" descr="Aetna logo">
            <a:extLst>
              <a:ext uri="{FF2B5EF4-FFF2-40B4-BE49-F238E27FC236}">
                <a16:creationId xmlns:a16="http://schemas.microsoft.com/office/drawing/2014/main" id="{080ABFA9-0C8E-412B-A94E-D641E8DBBC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8" y="2928938"/>
            <a:ext cx="4594568" cy="908819"/>
          </a:xfrm>
          <a:prstGeom prst="rect">
            <a:avLst/>
          </a:prstGeom>
        </p:spPr>
      </p:pic>
    </p:spTree>
    <p:extLst>
      <p:ext uri="{BB962C8B-B14F-4D97-AF65-F5344CB8AC3E}">
        <p14:creationId xmlns:p14="http://schemas.microsoft.com/office/powerpoint/2010/main" val="3804135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dirty="0"/>
              <a:t>Aetna logo on violet background</a:t>
            </a:r>
          </a:p>
        </p:txBody>
      </p:sp>
      <p:pic>
        <p:nvPicPr>
          <p:cNvPr id="5" name="Graphic 4" descr="Aetna logo on white">
            <a:extLst>
              <a:ext uri="{FF2B5EF4-FFF2-40B4-BE49-F238E27FC236}">
                <a16:creationId xmlns:a16="http://schemas.microsoft.com/office/drawing/2014/main" id="{38DDB345-D600-4A1F-9A3A-C63791716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8" y="2928938"/>
            <a:ext cx="4594568" cy="908819"/>
          </a:xfrm>
          <a:prstGeom prst="rect">
            <a:avLst/>
          </a:prstGeom>
        </p:spPr>
      </p:pic>
    </p:spTree>
    <p:extLst>
      <p:ext uri="{BB962C8B-B14F-4D97-AF65-F5344CB8AC3E}">
        <p14:creationId xmlns:p14="http://schemas.microsoft.com/office/powerpoint/2010/main" val="1097619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pic>
        <p:nvPicPr>
          <p:cNvPr id="10" name="Graphic 9">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4" y="6204229"/>
            <a:ext cx="1617485" cy="319943"/>
          </a:xfrm>
          <a:prstGeom prst="rect">
            <a:avLst/>
          </a:prstGeom>
        </p:spPr>
      </p:pic>
      <p:sp>
        <p:nvSpPr>
          <p:cNvPr id="12" name="Picture Placeholder 5"/>
          <p:cNvSpPr>
            <a:spLocks noGrp="1"/>
          </p:cNvSpPr>
          <p:nvPr>
            <p:ph type="pic" sz="quarter" idx="20" hasCustomPrompt="1"/>
          </p:nvPr>
        </p:nvSpPr>
        <p:spPr>
          <a:xfrm>
            <a:off x="6224556"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571105" y="6375760"/>
            <a:ext cx="2798064" cy="201168"/>
          </a:xfrm>
          <a:prstGeom prst="rect">
            <a:avLst/>
          </a:prstGeom>
        </p:spPr>
        <p:txBody>
          <a:bodyPr>
            <a:noAutofit/>
          </a:bodyPr>
          <a:lstStyle>
            <a:lvl1pPr algn="l">
              <a:defRPr sz="12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3" name="Title 1"/>
          <p:cNvSpPr>
            <a:spLocks noGrp="1"/>
          </p:cNvSpPr>
          <p:nvPr>
            <p:ph type="ctrTitle" hasCustomPrompt="1"/>
          </p:nvPr>
        </p:nvSpPr>
        <p:spPr>
          <a:xfrm>
            <a:off x="813752" y="4356947"/>
            <a:ext cx="10561320" cy="795528"/>
          </a:xfrm>
        </p:spPr>
        <p:txBody>
          <a:bodyPr rIns="0" anchor="b" anchorCtr="0"/>
          <a:lstStyle>
            <a:lvl1pPr algn="ctr">
              <a:lnSpc>
                <a:spcPct val="90000"/>
              </a:lnSpc>
              <a:defRPr sz="4000">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813752" y="5265518"/>
            <a:ext cx="10561320" cy="347472"/>
          </a:xfrm>
        </p:spPr>
        <p:txBody>
          <a:bodyPr/>
          <a:lstStyle>
            <a:lvl1pPr marL="0" indent="0" algn="ctr">
              <a:spcBef>
                <a:spcPts val="600"/>
              </a:spcBef>
              <a:buNone/>
              <a:defRPr sz="15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380542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7676" y="388062"/>
            <a:ext cx="9454896" cy="731520"/>
          </a:xfrm>
        </p:spPr>
        <p:txBody>
          <a:bodyPr anchor="ctr"/>
          <a:lstStyle>
            <a:lvl1pPr>
              <a:defRPr>
                <a:solidFill>
                  <a:schemeClr val="accent2"/>
                </a:solidFill>
              </a:defRPr>
            </a:lvl1pPr>
          </a:lstStyle>
          <a:p>
            <a:r>
              <a:rPr lang="en-US" dirty="0"/>
              <a:t>Title</a:t>
            </a:r>
          </a:p>
        </p:txBody>
      </p:sp>
      <p:sp>
        <p:nvSpPr>
          <p:cNvPr id="4" name="Content Placeholder 3"/>
          <p:cNvSpPr>
            <a:spLocks noGrp="1"/>
          </p:cNvSpPr>
          <p:nvPr>
            <p:ph sz="quarter" idx="10" hasCustomPrompt="1"/>
          </p:nvPr>
        </p:nvSpPr>
        <p:spPr>
          <a:xfrm>
            <a:off x="457199" y="1600200"/>
            <a:ext cx="3886200" cy="4636008"/>
          </a:xfrm>
        </p:spPr>
        <p:txBody>
          <a:bodyPr/>
          <a:lstStyle>
            <a:lvl1pPr>
              <a:spcBef>
                <a:spcPts val="1800"/>
              </a:spcBef>
              <a:defRPr sz="1800" b="1">
                <a:solidFill>
                  <a:schemeClr val="tx2"/>
                </a:solidFill>
                <a:latin typeface="Open Sans Bold"/>
                <a:cs typeface="Open Sans Bold"/>
              </a:defRPr>
            </a:lvl1pPr>
            <a:lvl2pPr marL="0" indent="0">
              <a:spcBef>
                <a:spcPts val="1200"/>
              </a:spcBef>
              <a:buFontTx/>
              <a:buNone/>
              <a:defRPr sz="1800"/>
            </a:lvl2pPr>
            <a:lvl3pPr marL="200025" indent="-200025">
              <a:spcBef>
                <a:spcPts val="600"/>
              </a:spcBef>
              <a:buFont typeface="Arial"/>
              <a:buChar char="•"/>
              <a:defRPr sz="1800"/>
            </a:lvl3pPr>
            <a:lvl4pPr marL="398463" indent="-200025">
              <a:buFont typeface="Lucida Grande"/>
              <a:buChar char="-"/>
              <a:defRPr sz="1800"/>
            </a:lvl4pPr>
            <a:lvl5pPr>
              <a:defRPr sz="1800"/>
            </a:lvl5pPr>
          </a:lstStyle>
          <a:p>
            <a:pPr lvl="0"/>
            <a:r>
              <a:rPr lang="en-US" dirty="0"/>
              <a:t>Header</a:t>
            </a:r>
          </a:p>
          <a:p>
            <a:pPr lvl="1"/>
            <a:r>
              <a:rPr lang="en-US" dirty="0"/>
              <a:t>First-level</a:t>
            </a:r>
          </a:p>
          <a:p>
            <a:pPr lvl="2"/>
            <a:r>
              <a:rPr lang="en-US" dirty="0"/>
              <a:t>Second-level</a:t>
            </a:r>
          </a:p>
          <a:p>
            <a:pPr lvl="3"/>
            <a:r>
              <a:rPr lang="en-US" dirty="0"/>
              <a:t>Third-level</a:t>
            </a:r>
          </a:p>
        </p:txBody>
      </p:sp>
      <p:cxnSp>
        <p:nvCxnSpPr>
          <p:cNvPr id="5" name="Straight Connector 4"/>
          <p:cNvCxnSpPr/>
          <p:nvPr userDrawn="1"/>
        </p:nvCxnSpPr>
        <p:spPr>
          <a:xfrm>
            <a:off x="451206" y="1222520"/>
            <a:ext cx="1129154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228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39">
          <p15:clr>
            <a:srgbClr val="FBAE40"/>
          </p15:clr>
        </p15:guide>
        <p15:guide id="3" orient="horz" pos="392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Data slide whi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49CCA5-38F1-484A-A634-B0FC725B10C2}"/>
              </a:ext>
            </a:extLst>
          </p:cNvPr>
          <p:cNvSpPr>
            <a:spLocks noGrp="1"/>
          </p:cNvSpPr>
          <p:nvPr>
            <p:ph type="title" hasCustomPrompt="1"/>
          </p:nvPr>
        </p:nvSpPr>
        <p:spPr>
          <a:xfrm>
            <a:off x="569913" y="2500844"/>
            <a:ext cx="4964734" cy="1208557"/>
          </a:xfrm>
        </p:spPr>
        <p:txBody>
          <a:bodyPr anchor="ctr">
            <a:noAutofit/>
          </a:bodyPr>
          <a:lstStyle>
            <a:lvl1pPr algn="r">
              <a:defRPr sz="3200" baseline="0">
                <a:solidFill>
                  <a:schemeClr val="tx2"/>
                </a:solidFill>
              </a:defRPr>
            </a:lvl1pPr>
          </a:lstStyle>
          <a:p>
            <a:r>
              <a:rPr lang="en-US" dirty="0"/>
              <a:t>Data slide title</a:t>
            </a:r>
          </a:p>
        </p:txBody>
      </p:sp>
    </p:spTree>
    <p:extLst>
      <p:ext uri="{BB962C8B-B14F-4D97-AF65-F5344CB8AC3E}">
        <p14:creationId xmlns:p14="http://schemas.microsoft.com/office/powerpoint/2010/main" val="406955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2" name="Graphic 11" descr="Aetna logo">
            <a:extLst>
              <a:ext uri="{FF2B5EF4-FFF2-40B4-BE49-F238E27FC236}">
                <a16:creationId xmlns:a16="http://schemas.microsoft.com/office/drawing/2014/main" id="{85A4C780-80AC-466E-8B72-545685076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73431" y="6204229"/>
            <a:ext cx="1617485" cy="319943"/>
          </a:xfrm>
          <a:prstGeom prst="rect">
            <a:avLst/>
          </a:prstGeom>
        </p:spPr>
      </p:pic>
      <p:sp>
        <p:nvSpPr>
          <p:cNvPr id="7"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9" name="Subtitle 2">
            <a:extLst>
              <a:ext uri="{FF2B5EF4-FFF2-40B4-BE49-F238E27FC236}">
                <a16:creationId xmlns:a16="http://schemas.microsoft.com/office/drawing/2014/main" id="{8356AF0F-B4B5-4642-8B1D-6FB4F283BC05}"/>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8" name="Title 1">
            <a:extLst>
              <a:ext uri="{FF2B5EF4-FFF2-40B4-BE49-F238E27FC236}">
                <a16:creationId xmlns:a16="http://schemas.microsoft.com/office/drawing/2014/main" id="{BE17256E-A2A0-4812-8FEF-A5E317147D85}"/>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dirty="0"/>
              <a:t>Click to add title</a:t>
            </a:r>
          </a:p>
        </p:txBody>
      </p:sp>
    </p:spTree>
    <p:extLst>
      <p:ext uri="{BB962C8B-B14F-4D97-AF65-F5344CB8AC3E}">
        <p14:creationId xmlns:p14="http://schemas.microsoft.com/office/powerpoint/2010/main" val="402736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ey point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B47B00-1269-4D64-A884-BB47A0E78019}"/>
              </a:ext>
            </a:extLst>
          </p:cNvPr>
          <p:cNvSpPr/>
          <p:nvPr userDrawn="1"/>
        </p:nvSpPr>
        <p:spPr>
          <a:xfrm>
            <a:off x="4264182" y="384048"/>
            <a:ext cx="7543742" cy="5724144"/>
          </a:xfrm>
          <a:prstGeom prst="rect">
            <a:avLst/>
          </a:prstGeom>
          <a:solidFill>
            <a:srgbClr val="E9E9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algn="ctr"/>
            <a:endParaRPr lang="en-US" sz="1400" b="1" dirty="0">
              <a:solidFill>
                <a:schemeClr val="accent5"/>
              </a:solidFill>
            </a:endParaRPr>
          </a:p>
        </p:txBody>
      </p:sp>
      <p:sp>
        <p:nvSpPr>
          <p:cNvPr id="4" name="Rectangle 3">
            <a:extLst>
              <a:ext uri="{FF2B5EF4-FFF2-40B4-BE49-F238E27FC236}">
                <a16:creationId xmlns:a16="http://schemas.microsoft.com/office/drawing/2014/main" id="{7090E468-F200-4A58-B088-C8130EBF5113}"/>
              </a:ext>
            </a:extLst>
          </p:cNvPr>
          <p:cNvSpPr/>
          <p:nvPr userDrawn="1"/>
        </p:nvSpPr>
        <p:spPr>
          <a:xfrm>
            <a:off x="393192" y="384048"/>
            <a:ext cx="3638364" cy="5724144"/>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VS Health Sans" panose="020B0504020202020204" pitchFamily="34" charset="0"/>
              <a:cs typeface="Open Sans" panose="020B0606030504020204" pitchFamily="34" charset="0"/>
            </a:endParaRPr>
          </a:p>
        </p:txBody>
      </p:sp>
      <p:sp>
        <p:nvSpPr>
          <p:cNvPr id="5" name="Text Placeholder 8">
            <a:extLst>
              <a:ext uri="{FF2B5EF4-FFF2-40B4-BE49-F238E27FC236}">
                <a16:creationId xmlns:a16="http://schemas.microsoft.com/office/drawing/2014/main" id="{D235F659-ECEA-44C1-B5CC-BD3D1C0F3A81}"/>
              </a:ext>
            </a:extLst>
          </p:cNvPr>
          <p:cNvSpPr>
            <a:spLocks noGrp="1"/>
          </p:cNvSpPr>
          <p:nvPr>
            <p:ph type="body" sz="quarter" idx="25" hasCustomPrompt="1"/>
          </p:nvPr>
        </p:nvSpPr>
        <p:spPr>
          <a:xfrm>
            <a:off x="700836" y="2368296"/>
            <a:ext cx="3004787" cy="1665288"/>
          </a:xfrm>
        </p:spPr>
        <p:txBody>
          <a:bodyPr anchor="ctr">
            <a:noAutofit/>
          </a:bodyPr>
          <a:lstStyle>
            <a:lvl1pPr algn="ctr">
              <a:lnSpc>
                <a:spcPct val="90000"/>
              </a:lnSpc>
              <a:spcBef>
                <a:spcPts val="0"/>
              </a:spcBef>
              <a:defRPr sz="3600" b="0" baseline="0">
                <a:solidFill>
                  <a:schemeClr val="bg1"/>
                </a:solidFill>
                <a:latin typeface="Domaine Display Bold" panose="020A0803080505060203" pitchFamily="18" charset="0"/>
              </a:defRPr>
            </a:lvl1pPr>
          </a:lstStyle>
          <a:p>
            <a:pPr lvl="0"/>
            <a:r>
              <a:rPr lang="en-US" dirty="0"/>
              <a:t>Main key</a:t>
            </a:r>
            <a:br>
              <a:rPr lang="en-US" dirty="0"/>
            </a:br>
            <a:r>
              <a:rPr lang="en-US" dirty="0"/>
              <a:t>point here</a:t>
            </a:r>
          </a:p>
        </p:txBody>
      </p:sp>
    </p:spTree>
    <p:extLst>
      <p:ext uri="{BB962C8B-B14F-4D97-AF65-F5344CB8AC3E}">
        <p14:creationId xmlns:p14="http://schemas.microsoft.com/office/powerpoint/2010/main" val="4069468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 Placeholder 8"/>
          <p:cNvSpPr>
            <a:spLocks noGrp="1"/>
          </p:cNvSpPr>
          <p:nvPr>
            <p:ph type="body" sz="quarter" idx="18" hasCustomPrompt="1"/>
          </p:nvPr>
        </p:nvSpPr>
        <p:spPr>
          <a:xfrm>
            <a:off x="1053296" y="1196075"/>
            <a:ext cx="2860336" cy="1444752"/>
          </a:xfrm>
        </p:spPr>
        <p:txBody>
          <a:bodyPr/>
          <a:lstStyle>
            <a:lvl1pPr algn="l">
              <a:lnSpc>
                <a:spcPct val="90000"/>
              </a:lnSpc>
              <a:spcBef>
                <a:spcPts val="0"/>
              </a:spcBef>
              <a:defRPr sz="5400" b="1">
                <a:solidFill>
                  <a:schemeClr val="bg1"/>
                </a:solidFill>
              </a:defRPr>
            </a:lvl1pPr>
          </a:lstStyle>
          <a:p>
            <a:pPr lvl="0"/>
            <a:r>
              <a:rPr lang="en-US" dirty="0"/>
              <a:t>Closing slide</a:t>
            </a:r>
          </a:p>
        </p:txBody>
      </p:sp>
    </p:spTree>
    <p:extLst>
      <p:ext uri="{BB962C8B-B14F-4D97-AF65-F5344CB8AC3E}">
        <p14:creationId xmlns:p14="http://schemas.microsoft.com/office/powerpoint/2010/main" val="1132094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blipFill>
            <a:blip r:embed="rId2" cstate="print">
              <a:extLst>
                <a:ext uri="{28A0092B-C50C-407E-A947-70E740481C1C}">
                  <a14:useLocalDpi xmlns:a14="http://schemas.microsoft.com/office/drawing/2010/main"/>
                </a:ext>
              </a:extLst>
            </a:blip>
            <a:stretch>
              <a:fillRect t="-4239" b="-290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4" name="Graphic 3">
            <a:extLst>
              <a:ext uri="{FF2B5EF4-FFF2-40B4-BE49-F238E27FC236}">
                <a16:creationId xmlns:a16="http://schemas.microsoft.com/office/drawing/2014/main" id="{17C436B3-D15A-43B1-AFEF-B0F8128DDC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27678" y="2928938"/>
            <a:ext cx="4594568" cy="908819"/>
          </a:xfrm>
          <a:prstGeom prst="rect">
            <a:avLst/>
          </a:prstGeom>
        </p:spPr>
      </p:pic>
    </p:spTree>
    <p:extLst>
      <p:ext uri="{BB962C8B-B14F-4D97-AF65-F5344CB8AC3E}">
        <p14:creationId xmlns:p14="http://schemas.microsoft.com/office/powerpoint/2010/main" val="134106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10" name="Graphic 9" descr="Aetna logo">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7784" y="439000"/>
            <a:ext cx="2116649"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4412" y="0"/>
            <a:ext cx="6094413"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dirty="0"/>
            </a:br>
            <a:r>
              <a:rPr lang="en-US" dirty="0"/>
              <a:t>IMAGE</a:t>
            </a:r>
            <a:br>
              <a:rPr lang="en-US" dirty="0"/>
            </a:br>
            <a:br>
              <a:rPr lang="en-US" dirty="0"/>
            </a:br>
            <a:br>
              <a:rPr lang="en-US" dirty="0"/>
            </a:br>
            <a:endParaRPr lang="en-US" dirty="0"/>
          </a:p>
        </p:txBody>
      </p:sp>
      <p:sp>
        <p:nvSpPr>
          <p:cNvPr id="12" name="Text Placeholder 4">
            <a:extLst>
              <a:ext uri="{FF2B5EF4-FFF2-40B4-BE49-F238E27FC236}">
                <a16:creationId xmlns:a16="http://schemas.microsoft.com/office/drawing/2014/main" id="{9DFF007A-F527-4D76-A8EC-8BBA773ED671}"/>
              </a:ext>
            </a:extLst>
          </p:cNvPr>
          <p:cNvSpPr>
            <a:spLocks noGrp="1"/>
          </p:cNvSpPr>
          <p:nvPr>
            <p:ph type="body" sz="quarter" idx="18" hasCustomPrompt="1"/>
          </p:nvPr>
        </p:nvSpPr>
        <p:spPr>
          <a:xfrm>
            <a:off x="557784" y="3886593"/>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sp>
        <p:nvSpPr>
          <p:cNvPr id="9" name="Title Placeholder 1">
            <a:extLst>
              <a:ext uri="{FF2B5EF4-FFF2-40B4-BE49-F238E27FC236}">
                <a16:creationId xmlns:a16="http://schemas.microsoft.com/office/drawing/2014/main" id="{A52A5FE8-C3AF-440F-8CF8-4D6ED56877C3}"/>
              </a:ext>
            </a:extLst>
          </p:cNvPr>
          <p:cNvSpPr>
            <a:spLocks noGrp="1"/>
          </p:cNvSpPr>
          <p:nvPr>
            <p:ph type="title" hasCustomPrompt="1"/>
          </p:nvPr>
        </p:nvSpPr>
        <p:spPr>
          <a:xfrm>
            <a:off x="557784" y="1325880"/>
            <a:ext cx="4986530" cy="2331747"/>
          </a:xfrm>
          <a:prstGeom prst="rect">
            <a:avLst/>
          </a:prstGeom>
        </p:spPr>
        <p:txBody>
          <a:bodyPr vert="horz" lIns="0" tIns="0" rIns="0" bIns="0" rtlCol="0" anchor="b" anchorCtr="0">
            <a:noAutofit/>
          </a:bodyPr>
          <a:lstStyle>
            <a:lvl1pPr>
              <a:defRPr sz="4000"/>
            </a:lvl1pPr>
          </a:lstStyle>
          <a:p>
            <a:r>
              <a:rPr lang="en-US" dirty="0"/>
              <a:t>Click to edit title</a:t>
            </a:r>
          </a:p>
        </p:txBody>
      </p:sp>
    </p:spTree>
    <p:extLst>
      <p:ext uri="{BB962C8B-B14F-4D97-AF65-F5344CB8AC3E}">
        <p14:creationId xmlns:p14="http://schemas.microsoft.com/office/powerpoint/2010/main" val="142000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pic>
        <p:nvPicPr>
          <p:cNvPr id="10" name="Graphic 9" descr="Aetna logo in white">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4" y="6204229"/>
            <a:ext cx="1617485" cy="319943"/>
          </a:xfrm>
          <a:prstGeom prst="rect">
            <a:avLst/>
          </a:prstGeom>
        </p:spPr>
      </p:pic>
      <p:sp>
        <p:nvSpPr>
          <p:cNvPr id="12" name="Picture Placeholder 5"/>
          <p:cNvSpPr>
            <a:spLocks noGrp="1"/>
          </p:cNvSpPr>
          <p:nvPr>
            <p:ph type="pic" sz="quarter" idx="20" hasCustomPrompt="1"/>
          </p:nvPr>
        </p:nvSpPr>
        <p:spPr>
          <a:xfrm>
            <a:off x="6224556"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1" name="Title 1">
            <a:extLst>
              <a:ext uri="{FF2B5EF4-FFF2-40B4-BE49-F238E27FC236}">
                <a16:creationId xmlns:a16="http://schemas.microsoft.com/office/drawing/2014/main" id="{CBE5009A-11CC-47A5-932F-BC74682BB042}"/>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13" name="Subtitle 2">
            <a:extLst>
              <a:ext uri="{FF2B5EF4-FFF2-40B4-BE49-F238E27FC236}">
                <a16:creationId xmlns:a16="http://schemas.microsoft.com/office/drawing/2014/main" id="{F3D11371-C8EA-4514-A86E-85C08472B5D2}"/>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79155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pic>
        <p:nvPicPr>
          <p:cNvPr id="12" name="Graphic 11" descr="Aetna logo in white">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1" y="6204229"/>
            <a:ext cx="1617485" cy="319943"/>
          </a:xfrm>
          <a:prstGeom prst="rect">
            <a:avLst/>
          </a:prstGeom>
        </p:spPr>
      </p:pic>
      <p:sp>
        <p:nvSpPr>
          <p:cNvPr id="10" name="Picture Placeholder 5"/>
          <p:cNvSpPr>
            <a:spLocks noGrp="1"/>
          </p:cNvSpPr>
          <p:nvPr>
            <p:ph type="pic" sz="quarter" idx="20" hasCustomPrompt="1"/>
          </p:nvPr>
        </p:nvSpPr>
        <p:spPr>
          <a:xfrm>
            <a:off x="4627249"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3" name="Title 1">
            <a:extLst>
              <a:ext uri="{FF2B5EF4-FFF2-40B4-BE49-F238E27FC236}">
                <a16:creationId xmlns:a16="http://schemas.microsoft.com/office/drawing/2014/main" id="{B6C16638-4EFC-48EF-86DF-0AB84F152371}"/>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11" name="Subtitle 2">
            <a:extLst>
              <a:ext uri="{FF2B5EF4-FFF2-40B4-BE49-F238E27FC236}">
                <a16:creationId xmlns:a16="http://schemas.microsoft.com/office/drawing/2014/main" id="{7CC3FC45-9658-4F6F-8E6A-7FDBA811DCBF}"/>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357496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547365" y="381422"/>
            <a:ext cx="2162280" cy="418678"/>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6" name="Picture Placeholder 5"/>
          <p:cNvSpPr>
            <a:spLocks noGrp="1"/>
          </p:cNvSpPr>
          <p:nvPr>
            <p:ph type="pic" sz="quarter" idx="20" hasCustomPrompt="1"/>
          </p:nvPr>
        </p:nvSpPr>
        <p:spPr>
          <a:xfrm>
            <a:off x="6224556"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pic>
        <p:nvPicPr>
          <p:cNvPr id="11" name="Graphic 10" descr="Aetna logo">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4" y="6204229"/>
            <a:ext cx="1617485" cy="319943"/>
          </a:xfrm>
          <a:prstGeom prst="rect">
            <a:avLst/>
          </a:prstGeom>
        </p:spPr>
      </p:pic>
      <p:sp>
        <p:nvSpPr>
          <p:cNvPr id="12" name="Title 1">
            <a:extLst>
              <a:ext uri="{FF2B5EF4-FFF2-40B4-BE49-F238E27FC236}">
                <a16:creationId xmlns:a16="http://schemas.microsoft.com/office/drawing/2014/main" id="{DEE4A196-0617-4CD0-9E7F-B18A397F30D3}"/>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dirty="0"/>
              <a:t>Click to add title</a:t>
            </a:r>
          </a:p>
        </p:txBody>
      </p:sp>
      <p:sp>
        <p:nvSpPr>
          <p:cNvPr id="10" name="Subtitle 2">
            <a:extLst>
              <a:ext uri="{FF2B5EF4-FFF2-40B4-BE49-F238E27FC236}">
                <a16:creationId xmlns:a16="http://schemas.microsoft.com/office/drawing/2014/main" id="{6F30C31B-2085-4487-8C9A-08D20BC1EC6C}"/>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Tree>
    <p:extLst>
      <p:ext uri="{BB962C8B-B14F-4D97-AF65-F5344CB8AC3E}">
        <p14:creationId xmlns:p14="http://schemas.microsoft.com/office/powerpoint/2010/main" val="9411238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descr="Aetna logo">
            <a:extLst>
              <a:ext uri="{FF2B5EF4-FFF2-40B4-BE49-F238E27FC236}">
                <a16:creationId xmlns:a16="http://schemas.microsoft.com/office/drawing/2014/main" id="{090891CB-A8CD-4B61-B5CF-F01AC32761D3}"/>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10685039" y="6352940"/>
            <a:ext cx="932403" cy="184432"/>
          </a:xfrm>
          <a:prstGeom prst="rect">
            <a:avLst/>
          </a:prstGeom>
        </p:spPr>
      </p:pic>
      <p:sp>
        <p:nvSpPr>
          <p:cNvPr id="20" name="Content Placeholder 8"/>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©2023 Aetna Inc.</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dirty="0"/>
              <a:t>Click to edit master title</a:t>
            </a:r>
          </a:p>
        </p:txBody>
      </p:sp>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870" r:id="rId11"/>
    <p:sldLayoutId id="2147483888" r:id="rId12"/>
    <p:sldLayoutId id="2147483889" r:id="rId13"/>
    <p:sldLayoutId id="2147483891" r:id="rId14"/>
    <p:sldLayoutId id="2147483892" r:id="rId15"/>
    <p:sldLayoutId id="2147483940" r:id="rId16"/>
    <p:sldLayoutId id="2147483939" r:id="rId17"/>
    <p:sldLayoutId id="2147483941" r:id="rId18"/>
    <p:sldLayoutId id="2147483871" r:id="rId19"/>
    <p:sldLayoutId id="2147483893" r:id="rId20"/>
    <p:sldLayoutId id="2147483894" r:id="rId21"/>
    <p:sldLayoutId id="2147483896" r:id="rId22"/>
    <p:sldLayoutId id="2147483898" r:id="rId23"/>
    <p:sldLayoutId id="2147483900" r:id="rId24"/>
    <p:sldLayoutId id="2147483901" r:id="rId25"/>
    <p:sldLayoutId id="2147483902" r:id="rId26"/>
    <p:sldLayoutId id="2147483904" r:id="rId27"/>
    <p:sldLayoutId id="2147483942" r:id="rId28"/>
    <p:sldLayoutId id="2147483905" r:id="rId29"/>
    <p:sldLayoutId id="2147483907" r:id="rId30"/>
    <p:sldLayoutId id="2147483909" r:id="rId31"/>
    <p:sldLayoutId id="2147483906" r:id="rId32"/>
    <p:sldLayoutId id="2147483908" r:id="rId33"/>
    <p:sldLayoutId id="2147483927" r:id="rId34"/>
    <p:sldLayoutId id="2147483928" r:id="rId35"/>
    <p:sldLayoutId id="2147483910" r:id="rId36"/>
    <p:sldLayoutId id="2147483911" r:id="rId37"/>
    <p:sldLayoutId id="2147483912" r:id="rId38"/>
    <p:sldLayoutId id="2147483913" r:id="rId39"/>
    <p:sldLayoutId id="2147483878" r:id="rId40"/>
    <p:sldLayoutId id="2147483879" r:id="rId41"/>
    <p:sldLayoutId id="2147483925" r:id="rId42"/>
    <p:sldLayoutId id="2147483920" r:id="rId43"/>
    <p:sldLayoutId id="2147483922" r:id="rId44"/>
    <p:sldLayoutId id="2147483914" r:id="rId45"/>
    <p:sldLayoutId id="2147483915" r:id="rId46"/>
    <p:sldLayoutId id="2147483943" r:id="rId47"/>
    <p:sldLayoutId id="2147483945" r:id="rId48"/>
    <p:sldLayoutId id="2147483946" r:id="rId49"/>
    <p:sldLayoutId id="2147483947" r:id="rId50"/>
    <p:sldLayoutId id="2147483951" r:id="rId51"/>
    <p:sldLayoutId id="2147483952" r:id="rId52"/>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62" userDrawn="1">
          <p15:clr>
            <a:srgbClr val="F26B43"/>
          </p15:clr>
        </p15:guide>
        <p15:guide id="3" pos="7319" userDrawn="1">
          <p15:clr>
            <a:srgbClr val="F26B43"/>
          </p15:clr>
        </p15:guide>
        <p15:guide id="4" orient="horz" pos="360" userDrawn="1">
          <p15:clr>
            <a:srgbClr val="F26B43"/>
          </p15:clr>
        </p15:guide>
        <p15:guide id="5" orient="horz" pos="3622" userDrawn="1">
          <p15:clr>
            <a:srgbClr val="F26B43"/>
          </p15:clr>
        </p15:guide>
        <p15:guide id="6" orient="horz" pos="41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51.xml"/><Relationship Id="rId6" Type="http://schemas.openxmlformats.org/officeDocument/2006/relationships/image" Target="../media/image38.svg"/><Relationship Id="rId5" Type="http://schemas.openxmlformats.org/officeDocument/2006/relationships/image" Target="../media/image10.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9">
            <a:extLst>
              <a:ext uri="{FF2B5EF4-FFF2-40B4-BE49-F238E27FC236}">
                <a16:creationId xmlns:a16="http://schemas.microsoft.com/office/drawing/2014/main" id="{D78805C2-5D5E-253F-4F29-D8B31A0A2D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12" r="-112"/>
          <a:stretch/>
        </p:blipFill>
        <p:spPr bwMode="gray">
          <a:xfrm>
            <a:off x="0" y="-548640"/>
            <a:ext cx="12188825" cy="4937760"/>
          </a:xfrm>
          <a:prstGeom prst="rect">
            <a:avLst/>
          </a:prstGeom>
          <a:solidFill>
            <a:schemeClr val="bg1">
              <a:lumMod val="75000"/>
            </a:schemeClr>
          </a:solidFill>
        </p:spPr>
      </p:pic>
      <p:sp>
        <p:nvSpPr>
          <p:cNvPr id="5" name="Text Placeholder 4"/>
          <p:cNvSpPr>
            <a:spLocks noGrp="1"/>
          </p:cNvSpPr>
          <p:nvPr>
            <p:ph type="body" sz="quarter" idx="18"/>
          </p:nvPr>
        </p:nvSpPr>
        <p:spPr/>
        <p:txBody>
          <a:bodyPr/>
          <a:lstStyle/>
          <a:p>
            <a:r>
              <a:rPr lang="en-US" dirty="0"/>
              <a:t>October 2023</a:t>
            </a:r>
          </a:p>
        </p:txBody>
      </p:sp>
      <p:sp>
        <p:nvSpPr>
          <p:cNvPr id="3" name="Title 2"/>
          <p:cNvSpPr>
            <a:spLocks noGrp="1"/>
          </p:cNvSpPr>
          <p:nvPr>
            <p:ph type="ctrTitle"/>
          </p:nvPr>
        </p:nvSpPr>
        <p:spPr>
          <a:xfrm>
            <a:off x="813752" y="4757500"/>
            <a:ext cx="10561320" cy="795528"/>
          </a:xfrm>
        </p:spPr>
        <p:txBody>
          <a:bodyPr/>
          <a:lstStyle/>
          <a:p>
            <a:r>
              <a:rPr lang="en-US" sz="3600" b="1" dirty="0"/>
              <a:t>Aetna Medicare Advantage </a:t>
            </a:r>
            <a:br>
              <a:rPr lang="en-US" sz="3600" b="1" dirty="0"/>
            </a:br>
            <a:r>
              <a:rPr lang="en-US" sz="3600" b="1" dirty="0"/>
              <a:t>2024 Open Enrollment meeting</a:t>
            </a:r>
          </a:p>
        </p:txBody>
      </p:sp>
      <p:cxnSp>
        <p:nvCxnSpPr>
          <p:cNvPr id="8" name="Straight Connector 7">
            <a:extLst>
              <a:ext uri="{FF2B5EF4-FFF2-40B4-BE49-F238E27FC236}">
                <a16:creationId xmlns:a16="http://schemas.microsoft.com/office/drawing/2014/main" id="{79AB8D4F-57D6-D81A-3B82-85FBE65CE5D3}"/>
              </a:ext>
            </a:extLst>
          </p:cNvPr>
          <p:cNvCxnSpPr/>
          <p:nvPr/>
        </p:nvCxnSpPr>
        <p:spPr>
          <a:xfrm>
            <a:off x="6172200" y="6023113"/>
            <a:ext cx="0" cy="64604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4" name="Picture Placeholder 10" descr="Text&#10;&#10;Description automatically generated">
            <a:extLst>
              <a:ext uri="{FF2B5EF4-FFF2-40B4-BE49-F238E27FC236}">
                <a16:creationId xmlns:a16="http://schemas.microsoft.com/office/drawing/2014/main" id="{760C38A9-3373-F064-58E1-24D3816BA56B}"/>
              </a:ext>
            </a:extLst>
          </p:cNvPr>
          <p:cNvPicPr>
            <a:picLocks noGrp="1" noChangeAspect="1"/>
          </p:cNvPicPr>
          <p:nvPr>
            <p:ph type="pic" sz="quarter" idx="20"/>
          </p:nvPr>
        </p:nvPicPr>
        <p:blipFill rotWithShape="1">
          <a:blip r:embed="rId4"/>
          <a:srcRect l="2867" r="2867"/>
          <a:stretch/>
        </p:blipFill>
        <p:spPr>
          <a:xfrm>
            <a:off x="6453188" y="6065838"/>
            <a:ext cx="1270000" cy="538162"/>
          </a:xfrm>
          <a:noFill/>
        </p:spPr>
      </p:pic>
    </p:spTree>
    <p:extLst>
      <p:ext uri="{BB962C8B-B14F-4D97-AF65-F5344CB8AC3E}">
        <p14:creationId xmlns:p14="http://schemas.microsoft.com/office/powerpoint/2010/main" val="321003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FDC0-6359-4E4D-AF8A-50D63841A7AE}"/>
              </a:ext>
            </a:extLst>
          </p:cNvPr>
          <p:cNvSpPr>
            <a:spLocks noGrp="1"/>
          </p:cNvSpPr>
          <p:nvPr>
            <p:ph type="title"/>
          </p:nvPr>
        </p:nvSpPr>
        <p:spPr>
          <a:xfrm>
            <a:off x="1472184" y="530351"/>
            <a:ext cx="9665208" cy="713232"/>
          </a:xfrm>
        </p:spPr>
        <p:txBody>
          <a:bodyPr/>
          <a:lstStyle/>
          <a:p>
            <a:r>
              <a:rPr lang="en-US" dirty="0"/>
              <a:t>Your plan might have prescription drug coverage rules</a:t>
            </a:r>
          </a:p>
        </p:txBody>
      </p:sp>
      <p:sp>
        <p:nvSpPr>
          <p:cNvPr id="14" name="Google Shape;288;p13">
            <a:extLst>
              <a:ext uri="{FF2B5EF4-FFF2-40B4-BE49-F238E27FC236}">
                <a16:creationId xmlns:a16="http://schemas.microsoft.com/office/drawing/2014/main" id="{612201F9-55F5-49F1-8BB2-B840589C297E}"/>
              </a:ext>
            </a:extLst>
          </p:cNvPr>
          <p:cNvSpPr txBox="1"/>
          <p:nvPr/>
        </p:nvSpPr>
        <p:spPr>
          <a:xfrm>
            <a:off x="-209873" y="5383059"/>
            <a:ext cx="11144573" cy="584711"/>
          </a:xfrm>
          <a:prstGeom prst="rect">
            <a:avLst/>
          </a:prstGeom>
          <a:noFill/>
          <a:ln>
            <a:noFill/>
          </a:ln>
        </p:spPr>
        <p:txBody>
          <a:bodyPr spcFirstLastPara="1" wrap="square" lIns="91401" tIns="45688" rIns="91401" bIns="45688" anchor="t" anchorCtr="0">
            <a:spAutoFit/>
          </a:bodyPr>
          <a:lstStyle/>
          <a:p>
            <a:pPr lvl="2"/>
            <a:r>
              <a:rPr lang="en-US" sz="1600" dirty="0">
                <a:solidFill>
                  <a:schemeClr val="tx2"/>
                </a:solidFill>
                <a:latin typeface="CVS Health Sans" panose="020B0504020202020204" pitchFamily="34" charset="0"/>
                <a:ea typeface="Open Sans"/>
                <a:cs typeface="Open Sans"/>
                <a:sym typeface="Open Sans"/>
              </a:rPr>
              <a:t>Note: The above rules are for safety purposes and to help keep your costs down. They were created with your health in mind.</a:t>
            </a:r>
            <a:endParaRPr lang="en-US" sz="1600" dirty="0">
              <a:solidFill>
                <a:schemeClr val="tx2"/>
              </a:solidFill>
              <a:latin typeface="CVS Health Sans" panose="020B0504020202020204" pitchFamily="34" charset="0"/>
            </a:endParaRPr>
          </a:p>
        </p:txBody>
      </p:sp>
      <p:sp>
        <p:nvSpPr>
          <p:cNvPr id="15" name="Rectangle 14">
            <a:extLst>
              <a:ext uri="{FF2B5EF4-FFF2-40B4-BE49-F238E27FC236}">
                <a16:creationId xmlns:a16="http://schemas.microsoft.com/office/drawing/2014/main" id="{D4A5F556-99D0-4D67-913A-66C3E5ACD4C6}"/>
              </a:ext>
            </a:extLst>
          </p:cNvPr>
          <p:cNvSpPr/>
          <p:nvPr/>
        </p:nvSpPr>
        <p:spPr>
          <a:xfrm>
            <a:off x="587506" y="2021939"/>
            <a:ext cx="3357563" cy="9800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CVS Health Sans" panose="020B0504020202020204" pitchFamily="34" charset="0"/>
              <a:cs typeface="Open Sans Bold"/>
            </a:endParaRPr>
          </a:p>
        </p:txBody>
      </p:sp>
      <p:sp>
        <p:nvSpPr>
          <p:cNvPr id="16" name="Content Placeholder 2">
            <a:extLst>
              <a:ext uri="{FF2B5EF4-FFF2-40B4-BE49-F238E27FC236}">
                <a16:creationId xmlns:a16="http://schemas.microsoft.com/office/drawing/2014/main" id="{7614543B-4B7A-4AF5-AE90-839BF3194120}"/>
              </a:ext>
            </a:extLst>
          </p:cNvPr>
          <p:cNvSpPr txBox="1">
            <a:spLocks/>
          </p:cNvSpPr>
          <p:nvPr/>
        </p:nvSpPr>
        <p:spPr>
          <a:xfrm>
            <a:off x="612913" y="3209023"/>
            <a:ext cx="3365377" cy="1779480"/>
          </a:xfrm>
          <a:prstGeom prst="rect">
            <a:avLst/>
          </a:prstGeom>
        </p:spPr>
        <p:txBody>
          <a:bodyPr lIns="274249" rIns="274249">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6684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2" indent="0">
              <a:lnSpc>
                <a:spcPct val="125000"/>
              </a:lnSpc>
              <a:spcBef>
                <a:spcPts val="0"/>
              </a:spcBef>
              <a:buNone/>
            </a:pPr>
            <a:r>
              <a:rPr lang="en-US" sz="1600" dirty="0">
                <a:solidFill>
                  <a:schemeClr val="dk2"/>
                </a:solidFill>
                <a:latin typeface="CVS Health Sans" panose="020B0504020202020204" pitchFamily="34" charset="0"/>
                <a:ea typeface="Open Sans"/>
                <a:cs typeface="Open Sans"/>
                <a:sym typeface="Open Sans"/>
              </a:rPr>
              <a:t>Some drugs require that your doctor first show a medical need for you to use the drug before the plan will cover it.</a:t>
            </a:r>
            <a:endParaRPr lang="en-US" sz="1600" dirty="0">
              <a:latin typeface="CVS Health Sans" panose="020B0504020202020204" pitchFamily="34" charset="0"/>
            </a:endParaRPr>
          </a:p>
        </p:txBody>
      </p:sp>
      <p:sp>
        <p:nvSpPr>
          <p:cNvPr id="17" name="Content Placeholder 2">
            <a:extLst>
              <a:ext uri="{FF2B5EF4-FFF2-40B4-BE49-F238E27FC236}">
                <a16:creationId xmlns:a16="http://schemas.microsoft.com/office/drawing/2014/main" id="{8007AABB-5029-472F-A583-186C0165499D}"/>
              </a:ext>
            </a:extLst>
          </p:cNvPr>
          <p:cNvSpPr txBox="1">
            <a:spLocks/>
          </p:cNvSpPr>
          <p:nvPr/>
        </p:nvSpPr>
        <p:spPr>
          <a:xfrm>
            <a:off x="585673" y="2227781"/>
            <a:ext cx="3357563" cy="649107"/>
          </a:xfrm>
          <a:prstGeom prst="rect">
            <a:avLst/>
          </a:prstGeom>
        </p:spPr>
        <p:txBody>
          <a:bodyPr lIns="274249" rIns="274249">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6684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spcAft>
                <a:spcPts val="600"/>
              </a:spcAft>
            </a:pPr>
            <a:r>
              <a:rPr lang="en-US" sz="2000" b="1" dirty="0">
                <a:solidFill>
                  <a:schemeClr val="accent2"/>
                </a:solidFill>
                <a:latin typeface="CVS Health Sans" panose="020B0504020202020204" pitchFamily="34" charset="0"/>
                <a:ea typeface="Open Sans Bold" panose="020B0806030504020204" pitchFamily="34" charset="0"/>
                <a:cs typeface="Open Sans Bold" panose="020B0806030504020204" pitchFamily="34" charset="0"/>
              </a:rPr>
              <a:t>Prior authorization (PA)</a:t>
            </a:r>
            <a:endParaRPr lang="en-US" sz="2000" dirty="0">
              <a:latin typeface="CVS Health Sans" panose="020B0504020202020204" pitchFamily="34" charset="0"/>
            </a:endParaRPr>
          </a:p>
        </p:txBody>
      </p:sp>
      <p:sp>
        <p:nvSpPr>
          <p:cNvPr id="18" name="Rounded Rectangle 20">
            <a:extLst>
              <a:ext uri="{FF2B5EF4-FFF2-40B4-BE49-F238E27FC236}">
                <a16:creationId xmlns:a16="http://schemas.microsoft.com/office/drawing/2014/main" id="{86EFAEB4-581B-4B60-A171-5CF0A2677B56}"/>
              </a:ext>
            </a:extLst>
          </p:cNvPr>
          <p:cNvSpPr/>
          <p:nvPr/>
        </p:nvSpPr>
        <p:spPr>
          <a:xfrm>
            <a:off x="599470" y="1562849"/>
            <a:ext cx="3359396" cy="3225417"/>
          </a:xfrm>
          <a:prstGeom prst="roundRect">
            <a:avLst/>
          </a:prstGeom>
          <a:noFill/>
          <a:ln>
            <a:solidFill>
              <a:srgbClr val="7E4098">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CVS Health Sans" panose="020B0504020202020204" pitchFamily="34" charset="0"/>
              <a:cs typeface="Open Sans Bold"/>
            </a:endParaRPr>
          </a:p>
        </p:txBody>
      </p:sp>
      <p:sp>
        <p:nvSpPr>
          <p:cNvPr id="19" name="Rectangle 18">
            <a:extLst>
              <a:ext uri="{FF2B5EF4-FFF2-40B4-BE49-F238E27FC236}">
                <a16:creationId xmlns:a16="http://schemas.microsoft.com/office/drawing/2014/main" id="{48D686E2-2405-4816-8211-F9B541839BF8}"/>
              </a:ext>
            </a:extLst>
          </p:cNvPr>
          <p:cNvSpPr/>
          <p:nvPr/>
        </p:nvSpPr>
        <p:spPr>
          <a:xfrm>
            <a:off x="4462472" y="2021939"/>
            <a:ext cx="3357563" cy="9800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CVS Health Sans" panose="020B0504020202020204" pitchFamily="34" charset="0"/>
              <a:cs typeface="Open Sans Bold"/>
            </a:endParaRPr>
          </a:p>
        </p:txBody>
      </p:sp>
      <p:sp>
        <p:nvSpPr>
          <p:cNvPr id="20" name="Content Placeholder 2">
            <a:extLst>
              <a:ext uri="{FF2B5EF4-FFF2-40B4-BE49-F238E27FC236}">
                <a16:creationId xmlns:a16="http://schemas.microsoft.com/office/drawing/2014/main" id="{C4BB4FCC-5602-4713-90D9-F969763E4220}"/>
              </a:ext>
            </a:extLst>
          </p:cNvPr>
          <p:cNvSpPr txBox="1">
            <a:spLocks/>
          </p:cNvSpPr>
          <p:nvPr/>
        </p:nvSpPr>
        <p:spPr>
          <a:xfrm>
            <a:off x="4487880" y="3209023"/>
            <a:ext cx="3213064" cy="1779480"/>
          </a:xfrm>
          <a:prstGeom prst="rect">
            <a:avLst/>
          </a:prstGeom>
        </p:spPr>
        <p:txBody>
          <a:bodyPr lIns="274249" rIns="274249">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6684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2" indent="0">
              <a:lnSpc>
                <a:spcPct val="125000"/>
              </a:lnSpc>
              <a:spcBef>
                <a:spcPts val="0"/>
              </a:spcBef>
              <a:buNone/>
            </a:pPr>
            <a:r>
              <a:rPr lang="en-US" sz="1600" dirty="0">
                <a:latin typeface="CVS Health Sans" panose="020B0504020202020204" pitchFamily="34" charset="0"/>
                <a:ea typeface="Open Sans"/>
                <a:cs typeface="Open Sans"/>
                <a:sym typeface="Open Sans"/>
              </a:rPr>
              <a:t>This places a limit on how much of a drug you can get at one time.</a:t>
            </a:r>
            <a:endParaRPr lang="en-US" sz="1600" dirty="0">
              <a:latin typeface="CVS Health Sans" panose="020B0504020202020204" pitchFamily="34" charset="0"/>
            </a:endParaRPr>
          </a:p>
        </p:txBody>
      </p:sp>
      <p:sp>
        <p:nvSpPr>
          <p:cNvPr id="21" name="Content Placeholder 2">
            <a:extLst>
              <a:ext uri="{FF2B5EF4-FFF2-40B4-BE49-F238E27FC236}">
                <a16:creationId xmlns:a16="http://schemas.microsoft.com/office/drawing/2014/main" id="{28E7AAD6-1188-4FA8-9690-CA1E7511554E}"/>
              </a:ext>
            </a:extLst>
          </p:cNvPr>
          <p:cNvSpPr txBox="1">
            <a:spLocks/>
          </p:cNvSpPr>
          <p:nvPr/>
        </p:nvSpPr>
        <p:spPr>
          <a:xfrm>
            <a:off x="4460640" y="2227781"/>
            <a:ext cx="3357563" cy="649107"/>
          </a:xfrm>
          <a:prstGeom prst="rect">
            <a:avLst/>
          </a:prstGeom>
        </p:spPr>
        <p:txBody>
          <a:bodyPr lIns="274249" rIns="274249">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6684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spcAft>
                <a:spcPts val="600"/>
              </a:spcAft>
            </a:pPr>
            <a:r>
              <a:rPr lang="en-US" sz="2000" b="1" dirty="0">
                <a:solidFill>
                  <a:schemeClr val="accent2"/>
                </a:solidFill>
                <a:latin typeface="CVS Health Sans" panose="020B0504020202020204" pitchFamily="34" charset="0"/>
                <a:ea typeface="Open Sans Bold" panose="020B0806030504020204" pitchFamily="34" charset="0"/>
                <a:cs typeface="Open Sans Bold" panose="020B0806030504020204" pitchFamily="34" charset="0"/>
              </a:rPr>
              <a:t>Quantity limits (QLs)</a:t>
            </a:r>
            <a:endParaRPr lang="en-US" sz="2000" dirty="0">
              <a:latin typeface="CVS Health Sans" panose="020B0504020202020204" pitchFamily="34" charset="0"/>
            </a:endParaRPr>
          </a:p>
        </p:txBody>
      </p:sp>
      <p:sp>
        <p:nvSpPr>
          <p:cNvPr id="22" name="Rounded Rectangle 24">
            <a:extLst>
              <a:ext uri="{FF2B5EF4-FFF2-40B4-BE49-F238E27FC236}">
                <a16:creationId xmlns:a16="http://schemas.microsoft.com/office/drawing/2014/main" id="{692F7C8A-6D78-4469-AB5C-25D176F1B554}"/>
              </a:ext>
            </a:extLst>
          </p:cNvPr>
          <p:cNvSpPr/>
          <p:nvPr/>
        </p:nvSpPr>
        <p:spPr>
          <a:xfrm>
            <a:off x="4474436" y="1562850"/>
            <a:ext cx="3359396" cy="3225416"/>
          </a:xfrm>
          <a:prstGeom prst="roundRect">
            <a:avLst/>
          </a:prstGeom>
          <a:noFill/>
          <a:ln>
            <a:solidFill>
              <a:srgbClr val="7E4098">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CVS Health Sans" panose="020B0504020202020204" pitchFamily="34" charset="0"/>
              <a:cs typeface="Open Sans Bold"/>
            </a:endParaRPr>
          </a:p>
        </p:txBody>
      </p:sp>
      <p:sp>
        <p:nvSpPr>
          <p:cNvPr id="23" name="Rectangle 22">
            <a:extLst>
              <a:ext uri="{FF2B5EF4-FFF2-40B4-BE49-F238E27FC236}">
                <a16:creationId xmlns:a16="http://schemas.microsoft.com/office/drawing/2014/main" id="{6CE0966E-CEAD-4EDD-9FF6-13F7783840BE}"/>
              </a:ext>
            </a:extLst>
          </p:cNvPr>
          <p:cNvSpPr/>
          <p:nvPr/>
        </p:nvSpPr>
        <p:spPr>
          <a:xfrm>
            <a:off x="8368270" y="2021939"/>
            <a:ext cx="3357563" cy="9800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CVS Health Sans" panose="020B0504020202020204" pitchFamily="34" charset="0"/>
              <a:cs typeface="Open Sans Bold"/>
            </a:endParaRPr>
          </a:p>
        </p:txBody>
      </p:sp>
      <p:sp>
        <p:nvSpPr>
          <p:cNvPr id="24" name="Content Placeholder 2">
            <a:extLst>
              <a:ext uri="{FF2B5EF4-FFF2-40B4-BE49-F238E27FC236}">
                <a16:creationId xmlns:a16="http://schemas.microsoft.com/office/drawing/2014/main" id="{D1D9B2D6-1FEE-486F-9035-7A2C740F4CED}"/>
              </a:ext>
            </a:extLst>
          </p:cNvPr>
          <p:cNvSpPr txBox="1">
            <a:spLocks/>
          </p:cNvSpPr>
          <p:nvPr/>
        </p:nvSpPr>
        <p:spPr>
          <a:xfrm>
            <a:off x="8393678" y="3209023"/>
            <a:ext cx="3330322" cy="1779480"/>
          </a:xfrm>
          <a:prstGeom prst="rect">
            <a:avLst/>
          </a:prstGeom>
        </p:spPr>
        <p:txBody>
          <a:bodyPr lIns="274249" rIns="274249">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6684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2" indent="0">
              <a:lnSpc>
                <a:spcPct val="125000"/>
              </a:lnSpc>
              <a:spcBef>
                <a:spcPts val="0"/>
              </a:spcBef>
              <a:buNone/>
            </a:pPr>
            <a:r>
              <a:rPr lang="en-US" sz="1600" dirty="0">
                <a:solidFill>
                  <a:schemeClr val="dk2"/>
                </a:solidFill>
                <a:latin typeface="CVS Health Sans" panose="020B0504020202020204" pitchFamily="34" charset="0"/>
                <a:ea typeface="Open Sans"/>
                <a:cs typeface="Open Sans"/>
                <a:sym typeface="Open Sans"/>
              </a:rPr>
              <a:t>You must first try another drug on the plan’s formulary before you can move to another drug.</a:t>
            </a:r>
            <a:endParaRPr lang="en-US" sz="1600" dirty="0">
              <a:latin typeface="CVS Health Sans" panose="020B0504020202020204" pitchFamily="34" charset="0"/>
            </a:endParaRPr>
          </a:p>
        </p:txBody>
      </p:sp>
      <p:sp>
        <p:nvSpPr>
          <p:cNvPr id="25" name="Content Placeholder 2">
            <a:extLst>
              <a:ext uri="{FF2B5EF4-FFF2-40B4-BE49-F238E27FC236}">
                <a16:creationId xmlns:a16="http://schemas.microsoft.com/office/drawing/2014/main" id="{BEE7C05C-17F8-4595-81B8-E9164E31FB52}"/>
              </a:ext>
            </a:extLst>
          </p:cNvPr>
          <p:cNvSpPr txBox="1">
            <a:spLocks/>
          </p:cNvSpPr>
          <p:nvPr/>
        </p:nvSpPr>
        <p:spPr>
          <a:xfrm>
            <a:off x="8366437" y="2227781"/>
            <a:ext cx="3357563" cy="649107"/>
          </a:xfrm>
          <a:prstGeom prst="rect">
            <a:avLst/>
          </a:prstGeom>
        </p:spPr>
        <p:txBody>
          <a:bodyPr lIns="274249" rIns="274249">
            <a:noAutofit/>
          </a:bodyPr>
          <a:lstStyle>
            <a:lvl1pPr marL="0" indent="0" algn="l" defTabSz="685983" rtl="0" eaLnBrk="1" latinLnBrk="0" hangingPunct="1">
              <a:spcBef>
                <a:spcPts val="600"/>
              </a:spcBef>
              <a:spcAft>
                <a:spcPts val="0"/>
              </a:spcAft>
              <a:buClrTx/>
              <a:buFontTx/>
              <a:buNone/>
              <a:tabLst>
                <a:tab pos="901544" algn="l"/>
              </a:tabLst>
              <a:defRPr sz="1400" b="0" i="0" kern="1200">
                <a:solidFill>
                  <a:schemeClr val="tx2"/>
                </a:solidFill>
                <a:latin typeface="+mn-lt"/>
                <a:ea typeface="+mn-ea"/>
                <a:cs typeface="Open Sans Light"/>
              </a:defRPr>
            </a:lvl1pPr>
            <a:lvl2pPr marL="15005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2pPr>
            <a:lvl3pPr marL="298927" indent="-1500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3pPr>
            <a:lvl4pPr marL="466849" indent="-150059" algn="l" defTabSz="685983" rtl="0" eaLnBrk="1" latinLnBrk="0" hangingPunct="1">
              <a:spcBef>
                <a:spcPts val="600"/>
              </a:spcBef>
              <a:spcAft>
                <a:spcPts val="0"/>
              </a:spcAft>
              <a:buClrTx/>
              <a:buFont typeface="Arial" pitchFamily="34" charset="0"/>
              <a:buChar char="•"/>
              <a:tabLst>
                <a:tab pos="901544" algn="l"/>
              </a:tabLst>
              <a:defRPr sz="1400" b="0" i="0" kern="1200">
                <a:solidFill>
                  <a:schemeClr val="tx2"/>
                </a:solidFill>
                <a:latin typeface="+mn-lt"/>
                <a:ea typeface="+mn-ea"/>
                <a:cs typeface="Open Sans Light"/>
              </a:defRPr>
            </a:lvl4pPr>
            <a:lvl5pPr marL="604999" indent="-136959" algn="l" defTabSz="685983" rtl="0" eaLnBrk="1" latinLnBrk="0" hangingPunct="1">
              <a:spcBef>
                <a:spcPts val="600"/>
              </a:spcBef>
              <a:spcAft>
                <a:spcPts val="0"/>
              </a:spcAft>
              <a:buClrTx/>
              <a:buFont typeface="Lucida Grande"/>
              <a:buChar char="-"/>
              <a:tabLst>
                <a:tab pos="901544" algn="l"/>
              </a:tabLst>
              <a:defRPr sz="1400" b="0" i="0" kern="1200">
                <a:solidFill>
                  <a:schemeClr val="tx2"/>
                </a:solidFill>
                <a:latin typeface="+mn-lt"/>
                <a:ea typeface="+mn-ea"/>
                <a:cs typeface="Open Sans Light"/>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spcAft>
                <a:spcPts val="600"/>
              </a:spcAft>
            </a:pPr>
            <a:r>
              <a:rPr lang="en-US" sz="2000" b="1" dirty="0">
                <a:solidFill>
                  <a:schemeClr val="accent2"/>
                </a:solidFill>
                <a:latin typeface="CVS Health Sans" panose="020B0504020202020204" pitchFamily="34" charset="0"/>
                <a:ea typeface="Open Sans Bold" panose="020B0806030504020204" pitchFamily="34" charset="0"/>
                <a:cs typeface="Open Sans Bold" panose="020B0806030504020204" pitchFamily="34" charset="0"/>
              </a:rPr>
              <a:t>Step therapy</a:t>
            </a:r>
            <a:br>
              <a:rPr lang="en-US" sz="2000" b="1" dirty="0">
                <a:solidFill>
                  <a:schemeClr val="accent2"/>
                </a:solidFill>
                <a:latin typeface="CVS Health Sans" panose="020B0504020202020204" pitchFamily="34" charset="0"/>
                <a:ea typeface="Open Sans Bold" panose="020B0806030504020204" pitchFamily="34" charset="0"/>
                <a:cs typeface="Open Sans Bold" panose="020B0806030504020204" pitchFamily="34" charset="0"/>
              </a:rPr>
            </a:br>
            <a:r>
              <a:rPr lang="en-US" sz="2000" b="1" dirty="0">
                <a:solidFill>
                  <a:schemeClr val="accent2"/>
                </a:solidFill>
                <a:latin typeface="CVS Health Sans" panose="020B0504020202020204" pitchFamily="34" charset="0"/>
                <a:ea typeface="Open Sans Bold" panose="020B0806030504020204" pitchFamily="34" charset="0"/>
                <a:cs typeface="Open Sans Bold" panose="020B0806030504020204" pitchFamily="34" charset="0"/>
              </a:rPr>
              <a:t> (ST)</a:t>
            </a:r>
            <a:endParaRPr lang="en-US" sz="2000" dirty="0">
              <a:latin typeface="CVS Health Sans" panose="020B0504020202020204" pitchFamily="34" charset="0"/>
            </a:endParaRPr>
          </a:p>
        </p:txBody>
      </p:sp>
      <p:sp>
        <p:nvSpPr>
          <p:cNvPr id="26" name="Rounded Rectangle 28">
            <a:extLst>
              <a:ext uri="{FF2B5EF4-FFF2-40B4-BE49-F238E27FC236}">
                <a16:creationId xmlns:a16="http://schemas.microsoft.com/office/drawing/2014/main" id="{5CFA7852-AC5F-413D-AD8B-AC12A46839B1}"/>
              </a:ext>
            </a:extLst>
          </p:cNvPr>
          <p:cNvSpPr/>
          <p:nvPr/>
        </p:nvSpPr>
        <p:spPr>
          <a:xfrm>
            <a:off x="8380234" y="1562849"/>
            <a:ext cx="3359396" cy="3225417"/>
          </a:xfrm>
          <a:prstGeom prst="roundRect">
            <a:avLst/>
          </a:prstGeom>
          <a:noFill/>
          <a:ln>
            <a:solidFill>
              <a:srgbClr val="7E4098">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b="1" dirty="0">
              <a:latin typeface="CVS Health Sans" panose="020B0504020202020204" pitchFamily="34" charset="0"/>
              <a:cs typeface="Open Sans Bold"/>
            </a:endParaRPr>
          </a:p>
        </p:txBody>
      </p:sp>
      <p:pic>
        <p:nvPicPr>
          <p:cNvPr id="3" name="Picture 2" descr="Prior authorization/approval drug 2 pictogram.">
            <a:extLst>
              <a:ext uri="{FF2B5EF4-FFF2-40B4-BE49-F238E27FC236}">
                <a16:creationId xmlns:a16="http://schemas.microsoft.com/office/drawing/2014/main" id="{D0A61760-0AFD-0D75-30E8-4C8874DEDEDD}"/>
              </a:ext>
            </a:extLst>
          </p:cNvPr>
          <p:cNvPicPr>
            <a:picLocks noChangeAspect="1"/>
          </p:cNvPicPr>
          <p:nvPr/>
        </p:nvPicPr>
        <p:blipFill>
          <a:blip r:embed="rId3"/>
          <a:stretch>
            <a:fillRect/>
          </a:stretch>
        </p:blipFill>
        <p:spPr>
          <a:xfrm>
            <a:off x="557784" y="284366"/>
            <a:ext cx="725530" cy="786384"/>
          </a:xfrm>
          <a:prstGeom prst="rect">
            <a:avLst/>
          </a:prstGeom>
        </p:spPr>
      </p:pic>
    </p:spTree>
    <p:extLst>
      <p:ext uri="{BB962C8B-B14F-4D97-AF65-F5344CB8AC3E}">
        <p14:creationId xmlns:p14="http://schemas.microsoft.com/office/powerpoint/2010/main" val="195855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9" grpId="0" animBg="1"/>
      <p:bldP spid="20" grpId="0"/>
      <p:bldP spid="21" grpId="0"/>
      <p:bldP spid="23" grpId="0" animBg="1"/>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B49EF0-1253-4071-A78C-B5C9E288CE4B}"/>
              </a:ext>
            </a:extLst>
          </p:cNvPr>
          <p:cNvSpPr>
            <a:spLocks noGrp="1"/>
          </p:cNvSpPr>
          <p:nvPr>
            <p:ph type="title"/>
          </p:nvPr>
        </p:nvSpPr>
        <p:spPr>
          <a:xfrm>
            <a:off x="340846" y="0"/>
            <a:ext cx="3486309" cy="6425581"/>
          </a:xfrm>
        </p:spPr>
        <p:txBody>
          <a:bodyPr/>
          <a:lstStyle/>
          <a:p>
            <a:r>
              <a:rPr lang="en-US" dirty="0"/>
              <a:t>Your prescription drug plan offers you:</a:t>
            </a:r>
          </a:p>
        </p:txBody>
      </p:sp>
      <p:cxnSp>
        <p:nvCxnSpPr>
          <p:cNvPr id="24" name="Straight Connector 23">
            <a:extLst>
              <a:ext uri="{FF2B5EF4-FFF2-40B4-BE49-F238E27FC236}">
                <a16:creationId xmlns:a16="http://schemas.microsoft.com/office/drawing/2014/main" id="{94EBA17F-06DE-4D67-99C1-7FE1DB2B344C}"/>
              </a:ext>
              <a:ext uri="{C183D7F6-B498-43B3-948B-1728B52AA6E4}">
                <adec:decorative xmlns:adec="http://schemas.microsoft.com/office/drawing/2017/decorative" val="1"/>
              </a:ext>
            </a:extLst>
          </p:cNvPr>
          <p:cNvCxnSpPr/>
          <p:nvPr/>
        </p:nvCxnSpPr>
        <p:spPr>
          <a:xfrm>
            <a:off x="5761833" y="2125663"/>
            <a:ext cx="657102" cy="0"/>
          </a:xfrm>
          <a:prstGeom prst="line">
            <a:avLst/>
          </a:prstGeom>
          <a:ln w="1270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2DCEA1F-5FFC-4229-B024-9897060EB4DE}"/>
              </a:ext>
            </a:extLst>
          </p:cNvPr>
          <p:cNvSpPr>
            <a:spLocks noGrp="1"/>
          </p:cNvSpPr>
          <p:nvPr>
            <p:ph sz="half" idx="2"/>
          </p:nvPr>
        </p:nvSpPr>
        <p:spPr>
          <a:xfrm>
            <a:off x="4906236" y="2463852"/>
            <a:ext cx="2368296" cy="2592183"/>
          </a:xfrm>
        </p:spPr>
        <p:txBody>
          <a:bodyPr/>
          <a:lstStyle/>
          <a:p>
            <a:r>
              <a:rPr lang="en-US" dirty="0"/>
              <a:t>A large pharmacy network</a:t>
            </a:r>
          </a:p>
          <a:p>
            <a:pPr lvl="1"/>
            <a:r>
              <a:rPr lang="en-US" dirty="0"/>
              <a:t>More than </a:t>
            </a:r>
            <a:r>
              <a:rPr lang="en-US" b="1" dirty="0"/>
              <a:t>65,000+</a:t>
            </a:r>
            <a:r>
              <a:rPr lang="en-US" dirty="0"/>
              <a:t> pharmacies with </a:t>
            </a:r>
            <a:r>
              <a:rPr lang="en-US" b="1" dirty="0"/>
              <a:t>23,000+ </a:t>
            </a:r>
            <a:r>
              <a:rPr lang="en-US" dirty="0"/>
              <a:t>preferred nationwide.</a:t>
            </a:r>
          </a:p>
          <a:p>
            <a:pPr lvl="1"/>
            <a:endParaRPr lang="en-US" dirty="0"/>
          </a:p>
        </p:txBody>
      </p:sp>
      <p:cxnSp>
        <p:nvCxnSpPr>
          <p:cNvPr id="12" name="Straight Connector 11">
            <a:extLst>
              <a:ext uri="{FF2B5EF4-FFF2-40B4-BE49-F238E27FC236}">
                <a16:creationId xmlns:a16="http://schemas.microsoft.com/office/drawing/2014/main" id="{5DFF0962-0913-4464-866C-083196AC1CED}"/>
              </a:ext>
              <a:ext uri="{C183D7F6-B498-43B3-948B-1728B52AA6E4}">
                <adec:decorative xmlns:adec="http://schemas.microsoft.com/office/drawing/2017/decorative" val="1"/>
              </a:ext>
            </a:extLst>
          </p:cNvPr>
          <p:cNvCxnSpPr>
            <a:cxnSpLocks/>
          </p:cNvCxnSpPr>
          <p:nvPr/>
        </p:nvCxnSpPr>
        <p:spPr>
          <a:xfrm>
            <a:off x="8122959" y="1160153"/>
            <a:ext cx="0" cy="4815345"/>
          </a:xfrm>
          <a:prstGeom prst="line">
            <a:avLst/>
          </a:prstGeom>
          <a:ln w="127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0402482-7D36-4B68-9CF2-1313D048C3C0}"/>
              </a:ext>
              <a:ext uri="{C183D7F6-B498-43B3-948B-1728B52AA6E4}">
                <adec:decorative xmlns:adec="http://schemas.microsoft.com/office/drawing/2017/decorative" val="1"/>
              </a:ext>
            </a:extLst>
          </p:cNvPr>
          <p:cNvCxnSpPr/>
          <p:nvPr/>
        </p:nvCxnSpPr>
        <p:spPr>
          <a:xfrm>
            <a:off x="9825326" y="2125663"/>
            <a:ext cx="657102" cy="0"/>
          </a:xfrm>
          <a:prstGeom prst="line">
            <a:avLst/>
          </a:prstGeom>
          <a:ln w="1270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42F800FE-E808-4768-8F24-349FE25B25D5}"/>
              </a:ext>
            </a:extLst>
          </p:cNvPr>
          <p:cNvSpPr>
            <a:spLocks noGrp="1"/>
          </p:cNvSpPr>
          <p:nvPr>
            <p:ph sz="half" idx="18"/>
          </p:nvPr>
        </p:nvSpPr>
        <p:spPr>
          <a:xfrm>
            <a:off x="8969728" y="2460077"/>
            <a:ext cx="2474125" cy="2592183"/>
          </a:xfrm>
        </p:spPr>
        <p:txBody>
          <a:bodyPr/>
          <a:lstStyle/>
          <a:p>
            <a:r>
              <a:rPr lang="en-US" dirty="0"/>
              <a:t>Find a               pharmacy</a:t>
            </a:r>
          </a:p>
          <a:p>
            <a:pPr lvl="1"/>
            <a:r>
              <a:rPr lang="en-US" dirty="0"/>
              <a:t>Visit </a:t>
            </a:r>
            <a:r>
              <a:rPr lang="en-US" b="1" dirty="0"/>
              <a:t>AetnaRetireePlans.com </a:t>
            </a:r>
            <a:r>
              <a:rPr lang="en-US" dirty="0"/>
              <a:t>in the </a:t>
            </a:r>
            <a:r>
              <a:rPr lang="en-US" i="1" dirty="0"/>
              <a:t>“Find doctors and prescription drugs” </a:t>
            </a:r>
            <a:r>
              <a:rPr lang="en-US" dirty="0"/>
              <a:t>section to view our online directory.</a:t>
            </a:r>
          </a:p>
          <a:p>
            <a:pPr lvl="1"/>
            <a:r>
              <a:rPr lang="en-US" dirty="0"/>
              <a:t>Or call the number on your Aetna® member ID card.</a:t>
            </a:r>
          </a:p>
          <a:p>
            <a:pPr lvl="1"/>
            <a:endParaRPr lang="en-US" dirty="0"/>
          </a:p>
        </p:txBody>
      </p:sp>
      <p:pic>
        <p:nvPicPr>
          <p:cNvPr id="2" name="Picture 1" descr="Network - array pictogram.">
            <a:extLst>
              <a:ext uri="{FF2B5EF4-FFF2-40B4-BE49-F238E27FC236}">
                <a16:creationId xmlns:a16="http://schemas.microsoft.com/office/drawing/2014/main" id="{69B0FDB4-BC52-C412-AC15-FCF960AD9D2F}"/>
              </a:ext>
            </a:extLst>
          </p:cNvPr>
          <p:cNvPicPr>
            <a:picLocks noChangeAspect="1"/>
          </p:cNvPicPr>
          <p:nvPr/>
        </p:nvPicPr>
        <p:blipFill>
          <a:blip r:embed="rId3"/>
          <a:stretch>
            <a:fillRect/>
          </a:stretch>
        </p:blipFill>
        <p:spPr>
          <a:xfrm>
            <a:off x="5731166" y="1235879"/>
            <a:ext cx="762030" cy="740664"/>
          </a:xfrm>
          <a:prstGeom prst="rect">
            <a:avLst/>
          </a:prstGeom>
        </p:spPr>
      </p:pic>
      <p:pic>
        <p:nvPicPr>
          <p:cNvPr id="3" name="Picture 2" descr="Prior authorization/approval drug 2 pictogram.">
            <a:extLst>
              <a:ext uri="{FF2B5EF4-FFF2-40B4-BE49-F238E27FC236}">
                <a16:creationId xmlns:a16="http://schemas.microsoft.com/office/drawing/2014/main" id="{E32519D7-5551-1DAC-6C0E-CADB5F834709}"/>
              </a:ext>
            </a:extLst>
          </p:cNvPr>
          <p:cNvPicPr>
            <a:picLocks noChangeAspect="1"/>
          </p:cNvPicPr>
          <p:nvPr/>
        </p:nvPicPr>
        <p:blipFill>
          <a:blip r:embed="rId4"/>
          <a:stretch>
            <a:fillRect/>
          </a:stretch>
        </p:blipFill>
        <p:spPr>
          <a:xfrm>
            <a:off x="9844025" y="1196347"/>
            <a:ext cx="725530" cy="786384"/>
          </a:xfrm>
          <a:prstGeom prst="rect">
            <a:avLst/>
          </a:prstGeom>
        </p:spPr>
      </p:pic>
    </p:spTree>
    <p:extLst>
      <p:ext uri="{BB962C8B-B14F-4D97-AF65-F5344CB8AC3E}">
        <p14:creationId xmlns:p14="http://schemas.microsoft.com/office/powerpoint/2010/main" val="2729418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2637-E48F-4A05-A4AB-BE9B833F8D89}"/>
              </a:ext>
            </a:extLst>
          </p:cNvPr>
          <p:cNvSpPr>
            <a:spLocks noGrp="1"/>
          </p:cNvSpPr>
          <p:nvPr>
            <p:ph type="title"/>
          </p:nvPr>
        </p:nvSpPr>
        <p:spPr/>
        <p:txBody>
          <a:bodyPr/>
          <a:lstStyle/>
          <a:p>
            <a:r>
              <a:rPr lang="en-US" b="1" dirty="0"/>
              <a:t>Let’s look at your prescription drug benefits</a:t>
            </a:r>
          </a:p>
        </p:txBody>
      </p:sp>
      <p:graphicFrame>
        <p:nvGraphicFramePr>
          <p:cNvPr id="4" name="Table 3">
            <a:extLst>
              <a:ext uri="{FF2B5EF4-FFF2-40B4-BE49-F238E27FC236}">
                <a16:creationId xmlns:a16="http://schemas.microsoft.com/office/drawing/2014/main" id="{C4EAFAAD-3C62-F4E1-7333-A07DF7084059}"/>
              </a:ext>
            </a:extLst>
          </p:cNvPr>
          <p:cNvGraphicFramePr>
            <a:graphicFrameLocks noGrp="1"/>
          </p:cNvGraphicFramePr>
          <p:nvPr>
            <p:extLst>
              <p:ext uri="{D42A27DB-BD31-4B8C-83A1-F6EECF244321}">
                <p14:modId xmlns:p14="http://schemas.microsoft.com/office/powerpoint/2010/main" val="1032625301"/>
              </p:ext>
            </p:extLst>
          </p:nvPr>
        </p:nvGraphicFramePr>
        <p:xfrm>
          <a:off x="557784" y="972311"/>
          <a:ext cx="10914746" cy="5285232"/>
        </p:xfrm>
        <a:graphic>
          <a:graphicData uri="http://schemas.openxmlformats.org/drawingml/2006/table">
            <a:tbl>
              <a:tblPr firstRow="1" bandRow="1">
                <a:tableStyleId>{21E4AEA4-8DFA-4A89-87EB-49C32662AFE0}</a:tableStyleId>
              </a:tblPr>
              <a:tblGrid>
                <a:gridCol w="4014007">
                  <a:extLst>
                    <a:ext uri="{9D8B030D-6E8A-4147-A177-3AD203B41FA5}">
                      <a16:colId xmlns:a16="http://schemas.microsoft.com/office/drawing/2014/main" val="20000"/>
                    </a:ext>
                  </a:extLst>
                </a:gridCol>
                <a:gridCol w="6900739">
                  <a:extLst>
                    <a:ext uri="{9D8B030D-6E8A-4147-A177-3AD203B41FA5}">
                      <a16:colId xmlns:a16="http://schemas.microsoft.com/office/drawing/2014/main" val="20001"/>
                    </a:ext>
                  </a:extLst>
                </a:gridCol>
              </a:tblGrid>
              <a:tr h="36460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lnSpc>
                          <a:spcPct val="100000"/>
                        </a:lnSpc>
                        <a:spcBef>
                          <a:spcPts val="0"/>
                        </a:spcBef>
                        <a:spcAft>
                          <a:spcPts val="600"/>
                        </a:spcAft>
                        <a:tabLst>
                          <a:tab pos="1314450" algn="l"/>
                        </a:tabLst>
                      </a:pPr>
                      <a:endParaRPr lang="en-US" sz="1400" b="1" dirty="0">
                        <a:solidFill>
                          <a:schemeClr val="bg1"/>
                        </a:solidFill>
                        <a:latin typeface="+mj-lt"/>
                      </a:endParaRPr>
                    </a:p>
                  </a:txBody>
                  <a:tcPr marL="137160" marR="82296" marT="82296" marB="82296" anchor="ct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Bef>
                          <a:spcPts val="0"/>
                        </a:spcBef>
                        <a:spcAft>
                          <a:spcPts val="600"/>
                        </a:spcAft>
                      </a:pPr>
                      <a:r>
                        <a:rPr lang="en-US" sz="1400" dirty="0">
                          <a:latin typeface="+mj-lt"/>
                        </a:rPr>
                        <a:t>Aetna Part D plan</a:t>
                      </a:r>
                      <a:endParaRPr lang="en-US" sz="1400" b="1" dirty="0">
                        <a:solidFill>
                          <a:schemeClr val="tx2"/>
                        </a:solidFill>
                        <a:latin typeface="+mj-lt"/>
                      </a:endParaRPr>
                    </a:p>
                  </a:txBody>
                  <a:tcPr marL="83419" marR="80966" marT="80966" marB="83419" anchor="ctr"/>
                </a:tc>
                <a:extLst>
                  <a:ext uri="{0D108BD9-81ED-4DB2-BD59-A6C34878D82A}">
                    <a16:rowId xmlns:a16="http://schemas.microsoft.com/office/drawing/2014/main" val="10000"/>
                  </a:ext>
                </a:extLst>
              </a:tr>
              <a:tr h="364605">
                <a:tc>
                  <a:txBody>
                    <a:bodyPr/>
                    <a:lstStyle/>
                    <a:p>
                      <a:r>
                        <a:rPr lang="en-US" sz="1400" b="1" dirty="0">
                          <a:solidFill>
                            <a:schemeClr val="tx2"/>
                          </a:solidFill>
                          <a:latin typeface="+mj-lt"/>
                        </a:rPr>
                        <a:t>Pharmacy network</a:t>
                      </a:r>
                    </a:p>
                  </a:txBody>
                  <a:tcPr marL="137160" marR="82296" marT="82296" marB="82296" anchor="ctr"/>
                </a:tc>
                <a:tc>
                  <a:txBody>
                    <a:bodyPr/>
                    <a:lstStyle/>
                    <a:p>
                      <a:pPr algn="ctr"/>
                      <a:r>
                        <a:rPr lang="en-US" sz="1400" dirty="0">
                          <a:solidFill>
                            <a:schemeClr val="tx1"/>
                          </a:solidFill>
                          <a:latin typeface="+mj-lt"/>
                        </a:rPr>
                        <a:t>P1</a:t>
                      </a:r>
                    </a:p>
                  </a:txBody>
                  <a:tcPr marL="90563" marR="90563" marT="109728" marB="0" anchor="ctr"/>
                </a:tc>
                <a:extLst>
                  <a:ext uri="{0D108BD9-81ED-4DB2-BD59-A6C34878D82A}">
                    <a16:rowId xmlns:a16="http://schemas.microsoft.com/office/drawing/2014/main" val="2610885025"/>
                  </a:ext>
                </a:extLst>
              </a:tr>
              <a:tr h="364605">
                <a:tc>
                  <a:txBody>
                    <a:bodyPr/>
                    <a:lstStyle/>
                    <a:p>
                      <a:r>
                        <a:rPr lang="en-US" sz="1400" b="1" dirty="0">
                          <a:solidFill>
                            <a:schemeClr val="tx2"/>
                          </a:solidFill>
                          <a:latin typeface="+mj-lt"/>
                        </a:rPr>
                        <a:t>Formulary</a:t>
                      </a:r>
                    </a:p>
                  </a:txBody>
                  <a:tcPr marL="137160" marR="82296" marT="82296" marB="82296" anchor="ctr"/>
                </a:tc>
                <a:tc>
                  <a:txBody>
                    <a:bodyPr/>
                    <a:lstStyle/>
                    <a:p>
                      <a:pPr algn="ctr"/>
                      <a:r>
                        <a:rPr lang="en-US" sz="1400" dirty="0">
                          <a:solidFill>
                            <a:schemeClr val="tx1"/>
                          </a:solidFill>
                          <a:latin typeface="+mj-lt"/>
                        </a:rPr>
                        <a:t>Comprehensive plus (5 tier) formulary - MAPD</a:t>
                      </a:r>
                    </a:p>
                  </a:txBody>
                  <a:tcPr marL="90563" marR="90563" marT="109728" marB="0" anchor="ctr"/>
                </a:tc>
                <a:extLst>
                  <a:ext uri="{0D108BD9-81ED-4DB2-BD59-A6C34878D82A}">
                    <a16:rowId xmlns:a16="http://schemas.microsoft.com/office/drawing/2014/main" val="443886780"/>
                  </a:ext>
                </a:extLst>
              </a:tr>
              <a:tr h="364605">
                <a:tc>
                  <a:txBody>
                    <a:bodyPr/>
                    <a:lstStyle/>
                    <a:p>
                      <a:r>
                        <a:rPr lang="en-US" sz="1400" b="1" dirty="0">
                          <a:solidFill>
                            <a:schemeClr val="tx2"/>
                          </a:solidFill>
                          <a:latin typeface="+mj-lt"/>
                        </a:rPr>
                        <a:t>Deductible</a:t>
                      </a:r>
                    </a:p>
                  </a:txBody>
                  <a:tcPr marL="137160" marR="82296" marT="82296" marB="82296" anchor="ctr"/>
                </a:tc>
                <a:tc>
                  <a:txBody>
                    <a:bodyPr/>
                    <a:lstStyle/>
                    <a:p>
                      <a:pPr algn="ctr"/>
                      <a:r>
                        <a:rPr lang="en-US" sz="1400" dirty="0">
                          <a:solidFill>
                            <a:schemeClr val="tx1"/>
                          </a:solidFill>
                          <a:latin typeface="+mj-lt"/>
                        </a:rPr>
                        <a:t>$0 deductible</a:t>
                      </a:r>
                    </a:p>
                  </a:txBody>
                  <a:tcPr marL="90563" marR="90563" marT="109728" marB="0" anchor="ctr"/>
                </a:tc>
                <a:extLst>
                  <a:ext uri="{0D108BD9-81ED-4DB2-BD59-A6C34878D82A}">
                    <a16:rowId xmlns:a16="http://schemas.microsoft.com/office/drawing/2014/main" val="10001"/>
                  </a:ext>
                </a:extLst>
              </a:tr>
              <a:tr h="364605">
                <a:tc>
                  <a:txBody>
                    <a:bodyPr/>
                    <a:lstStyle/>
                    <a:p>
                      <a:r>
                        <a:rPr lang="en-US" sz="1400" b="1" dirty="0">
                          <a:solidFill>
                            <a:schemeClr val="tx2"/>
                          </a:solidFill>
                          <a:latin typeface="+mj-lt"/>
                        </a:rPr>
                        <a:t>Tier 1: Preferred Generic</a:t>
                      </a:r>
                    </a:p>
                  </a:txBody>
                  <a:tcPr marL="137160" marR="82296" marT="82296" marB="82296" anchor="ctr"/>
                </a:tc>
                <a:tc>
                  <a:txBody>
                    <a:bodyPr/>
                    <a:lstStyle/>
                    <a:p>
                      <a:pPr algn="ctr"/>
                      <a:r>
                        <a:rPr lang="en-US" sz="1400" dirty="0">
                          <a:solidFill>
                            <a:schemeClr val="tx1"/>
                          </a:solidFill>
                          <a:latin typeface="+mj-lt"/>
                        </a:rPr>
                        <a:t>$0 copay for up to a 90-day supply</a:t>
                      </a:r>
                    </a:p>
                  </a:txBody>
                  <a:tcPr marL="90563" marR="90563" marT="109728" marB="0" anchor="ctr"/>
                </a:tc>
                <a:extLst>
                  <a:ext uri="{0D108BD9-81ED-4DB2-BD59-A6C34878D82A}">
                    <a16:rowId xmlns:a16="http://schemas.microsoft.com/office/drawing/2014/main" val="10002"/>
                  </a:ext>
                </a:extLst>
              </a:tr>
              <a:tr h="517504">
                <a:tc>
                  <a:txBody>
                    <a:bodyPr/>
                    <a:lstStyle/>
                    <a:p>
                      <a:r>
                        <a:rPr lang="en-US" sz="1400" b="1" dirty="0">
                          <a:solidFill>
                            <a:schemeClr val="tx2"/>
                          </a:solidFill>
                          <a:latin typeface="+mj-lt"/>
                        </a:rPr>
                        <a:t>Tier 2: Generic</a:t>
                      </a:r>
                    </a:p>
                  </a:txBody>
                  <a:tcPr marL="137160" marR="82296" marT="82296" marB="82296" anchor="ctr"/>
                </a:tc>
                <a:tc>
                  <a:txBody>
                    <a:bodyPr/>
                    <a:lstStyle/>
                    <a:p>
                      <a:pPr algn="ctr"/>
                      <a:r>
                        <a:rPr lang="en-US" sz="1400" dirty="0">
                          <a:solidFill>
                            <a:schemeClr val="tx1"/>
                          </a:solidFill>
                          <a:latin typeface="+mj-lt"/>
                        </a:rPr>
                        <a:t>$9 copay for up to a 30-day supply at a preferred pharmacy</a:t>
                      </a:r>
                      <a:br>
                        <a:rPr lang="en-US" sz="1400" dirty="0">
                          <a:solidFill>
                            <a:schemeClr val="tx1"/>
                          </a:solidFill>
                          <a:latin typeface="+mj-lt"/>
                        </a:rPr>
                      </a:br>
                      <a:r>
                        <a:rPr lang="en-US" sz="1400" dirty="0">
                          <a:solidFill>
                            <a:schemeClr val="tx1"/>
                          </a:solidFill>
                          <a:latin typeface="+mj-lt"/>
                        </a:rPr>
                        <a:t>$10 copay for up to a 30-day supply at a standard pharmacy</a:t>
                      </a:r>
                    </a:p>
                  </a:txBody>
                  <a:tcPr marL="90563" marR="90563" marT="109728" marB="0" anchor="ctr"/>
                </a:tc>
                <a:extLst>
                  <a:ext uri="{0D108BD9-81ED-4DB2-BD59-A6C34878D82A}">
                    <a16:rowId xmlns:a16="http://schemas.microsoft.com/office/drawing/2014/main" val="10003"/>
                  </a:ext>
                </a:extLst>
              </a:tr>
              <a:tr h="364605">
                <a:tc>
                  <a:txBody>
                    <a:bodyPr/>
                    <a:lstStyle/>
                    <a:p>
                      <a:r>
                        <a:rPr lang="en-US" sz="1400" b="1" dirty="0">
                          <a:solidFill>
                            <a:schemeClr val="tx2"/>
                          </a:solidFill>
                          <a:latin typeface="+mj-lt"/>
                        </a:rPr>
                        <a:t>Tier 3: Preferred Brand</a:t>
                      </a:r>
                    </a:p>
                  </a:txBody>
                  <a:tcPr marL="137160" marR="82296" marT="82296" marB="82296" anchor="ctr"/>
                </a:tc>
                <a:tc>
                  <a:txBody>
                    <a:bodyPr/>
                    <a:lstStyle/>
                    <a:p>
                      <a:pPr algn="ctr"/>
                      <a:r>
                        <a:rPr lang="en-US" sz="1400" dirty="0">
                          <a:solidFill>
                            <a:schemeClr val="tx1"/>
                          </a:solidFill>
                          <a:latin typeface="+mj-lt"/>
                        </a:rPr>
                        <a:t>$35 copay for up to a 30-day supply</a:t>
                      </a:r>
                    </a:p>
                  </a:txBody>
                  <a:tcPr marL="90563" marR="90563" marT="109728" marB="0" anchor="ctr"/>
                </a:tc>
                <a:extLst>
                  <a:ext uri="{0D108BD9-81ED-4DB2-BD59-A6C34878D82A}">
                    <a16:rowId xmlns:a16="http://schemas.microsoft.com/office/drawing/2014/main" val="10004"/>
                  </a:ext>
                </a:extLst>
              </a:tr>
              <a:tr h="570431">
                <a:tc>
                  <a:txBody>
                    <a:bodyPr/>
                    <a:lstStyle/>
                    <a:p>
                      <a:r>
                        <a:rPr lang="en-US" sz="1400" b="1" dirty="0">
                          <a:solidFill>
                            <a:schemeClr val="tx2"/>
                          </a:solidFill>
                          <a:latin typeface="+mj-lt"/>
                        </a:rPr>
                        <a:t>Tier 4: Non-Preferred</a:t>
                      </a:r>
                    </a:p>
                    <a:p>
                      <a:r>
                        <a:rPr lang="en-US" sz="1400" b="1" dirty="0">
                          <a:solidFill>
                            <a:schemeClr val="tx2"/>
                          </a:solidFill>
                          <a:latin typeface="+mj-lt"/>
                        </a:rPr>
                        <a:t>Brand</a:t>
                      </a:r>
                    </a:p>
                  </a:txBody>
                  <a:tcPr marL="137160" marR="82296" marT="82296" marB="82296" anchor="ctr"/>
                </a:tc>
                <a:tc>
                  <a:txBody>
                    <a:bodyPr/>
                    <a:lstStyle/>
                    <a:p>
                      <a:pPr algn="ctr"/>
                      <a:r>
                        <a:rPr lang="en-US" sz="1400" dirty="0">
                          <a:solidFill>
                            <a:schemeClr val="tx1"/>
                          </a:solidFill>
                          <a:latin typeface="+mj-lt"/>
                        </a:rPr>
                        <a:t>$50 copay for up to a 30-day supply</a:t>
                      </a:r>
                    </a:p>
                  </a:txBody>
                  <a:tcPr marL="90563" marR="90563" marT="109728" marB="0" anchor="ctr"/>
                </a:tc>
                <a:extLst>
                  <a:ext uri="{0D108BD9-81ED-4DB2-BD59-A6C34878D82A}">
                    <a16:rowId xmlns:a16="http://schemas.microsoft.com/office/drawing/2014/main" val="10005"/>
                  </a:ext>
                </a:extLst>
              </a:tr>
              <a:tr h="364605">
                <a:tc>
                  <a:txBody>
                    <a:bodyPr/>
                    <a:lstStyle/>
                    <a:p>
                      <a:r>
                        <a:rPr lang="en-US" sz="1400" b="1" dirty="0">
                          <a:solidFill>
                            <a:schemeClr val="tx2"/>
                          </a:solidFill>
                          <a:latin typeface="+mj-lt"/>
                        </a:rPr>
                        <a:t>Tier 5: Specialty</a:t>
                      </a:r>
                    </a:p>
                  </a:txBody>
                  <a:tcPr marL="137160" marR="82296" marT="82296" marB="82296" anchor="ctr"/>
                </a:tc>
                <a:tc>
                  <a:txBody>
                    <a:bodyPr/>
                    <a:lstStyle/>
                    <a:p>
                      <a:pPr algn="ctr"/>
                      <a:r>
                        <a:rPr lang="en-US" sz="1400" dirty="0">
                          <a:solidFill>
                            <a:schemeClr val="tx1"/>
                          </a:solidFill>
                          <a:latin typeface="+mj-lt"/>
                        </a:rPr>
                        <a:t>$50 copay for up to a 30-day supply</a:t>
                      </a:r>
                    </a:p>
                  </a:txBody>
                  <a:tcPr marL="90563" marR="90563" marT="109728" marB="0" anchor="ctr"/>
                </a:tc>
                <a:extLst>
                  <a:ext uri="{0D108BD9-81ED-4DB2-BD59-A6C34878D82A}">
                    <a16:rowId xmlns:a16="http://schemas.microsoft.com/office/drawing/2014/main" val="2628953301"/>
                  </a:ext>
                </a:extLst>
              </a:tr>
              <a:tr h="364605">
                <a:tc>
                  <a:txBody>
                    <a:bodyPr/>
                    <a:lstStyle/>
                    <a:p>
                      <a:r>
                        <a:rPr lang="en-US" sz="1400" b="1" dirty="0">
                          <a:solidFill>
                            <a:schemeClr val="tx2"/>
                          </a:solidFill>
                          <a:latin typeface="+mj-lt"/>
                        </a:rPr>
                        <a:t>Coverage gap</a:t>
                      </a:r>
                    </a:p>
                  </a:txBody>
                  <a:tcPr marL="137160" marR="82296" marT="82296" marB="82296" anchor="ctr"/>
                </a:tc>
                <a:tc>
                  <a:txBody>
                    <a:bodyPr/>
                    <a:lstStyle/>
                    <a:p>
                      <a:pPr algn="ctr"/>
                      <a:r>
                        <a:rPr lang="en-US" sz="1400" dirty="0">
                          <a:solidFill>
                            <a:schemeClr val="tx1"/>
                          </a:solidFill>
                          <a:latin typeface="+mj-lt"/>
                        </a:rPr>
                        <a:t>Full gap coverage</a:t>
                      </a:r>
                    </a:p>
                  </a:txBody>
                  <a:tcPr marL="90563" marR="90563" marT="109728" marB="0" anchor="ctr"/>
                </a:tc>
                <a:extLst>
                  <a:ext uri="{0D108BD9-81ED-4DB2-BD59-A6C34878D82A}">
                    <a16:rowId xmlns:a16="http://schemas.microsoft.com/office/drawing/2014/main" val="1322093408"/>
                  </a:ext>
                </a:extLst>
              </a:tr>
              <a:tr h="364605">
                <a:tc>
                  <a:txBody>
                    <a:bodyPr/>
                    <a:lstStyle/>
                    <a:p>
                      <a:r>
                        <a:rPr lang="en-US" sz="1400" b="1" dirty="0">
                          <a:solidFill>
                            <a:schemeClr val="tx2"/>
                          </a:solidFill>
                          <a:latin typeface="+mj-lt"/>
                        </a:rPr>
                        <a:t>Catastrophic phase</a:t>
                      </a:r>
                    </a:p>
                  </a:txBody>
                  <a:tcPr marL="137160" marR="82296" marT="82296" marB="82296" anchor="ctr"/>
                </a:tc>
                <a:tc>
                  <a:txBody>
                    <a:bodyPr/>
                    <a:lstStyle/>
                    <a:p>
                      <a:pPr algn="ctr"/>
                      <a:r>
                        <a:rPr lang="en-US" sz="1400" dirty="0">
                          <a:solidFill>
                            <a:schemeClr val="tx1"/>
                          </a:solidFill>
                          <a:latin typeface="+mj-lt"/>
                        </a:rPr>
                        <a:t>$0 copay for the catastrophic phase</a:t>
                      </a:r>
                    </a:p>
                  </a:txBody>
                  <a:tcPr marL="90563" marR="90563" marT="109728" marB="0" anchor="ctr"/>
                </a:tc>
                <a:extLst>
                  <a:ext uri="{0D108BD9-81ED-4DB2-BD59-A6C34878D82A}">
                    <a16:rowId xmlns:a16="http://schemas.microsoft.com/office/drawing/2014/main" val="2864697977"/>
                  </a:ext>
                </a:extLst>
              </a:tr>
              <a:tr h="364605">
                <a:tc>
                  <a:txBody>
                    <a:bodyPr/>
                    <a:lstStyle/>
                    <a:p>
                      <a:r>
                        <a:rPr lang="en-US" sz="1400" b="1" dirty="0">
                          <a:solidFill>
                            <a:schemeClr val="tx2"/>
                          </a:solidFill>
                          <a:latin typeface="+mj-lt"/>
                        </a:rPr>
                        <a:t>Mail-order drugs</a:t>
                      </a:r>
                    </a:p>
                  </a:txBody>
                  <a:tcPr marL="137160" marR="82296" marT="82296" marB="82296" anchor="ctr"/>
                </a:tc>
                <a:tc>
                  <a:txBody>
                    <a:bodyPr/>
                    <a:lstStyle/>
                    <a:p>
                      <a:pPr algn="ctr"/>
                      <a:r>
                        <a:rPr lang="en-US" sz="1400" dirty="0">
                          <a:solidFill>
                            <a:schemeClr val="tx1"/>
                          </a:solidFill>
                          <a:latin typeface="+mj-lt"/>
                        </a:rPr>
                        <a:t>2x 30-day supply cost share for a 90-day supply</a:t>
                      </a:r>
                    </a:p>
                  </a:txBody>
                  <a:tcPr marL="90563" marR="90563" marT="109728" marB="0" anchor="ctr"/>
                </a:tc>
                <a:extLst>
                  <a:ext uri="{0D108BD9-81ED-4DB2-BD59-A6C34878D82A}">
                    <a16:rowId xmlns:a16="http://schemas.microsoft.com/office/drawing/2014/main" val="1972132726"/>
                  </a:ext>
                </a:extLst>
              </a:tr>
              <a:tr h="364605">
                <a:tc>
                  <a:txBody>
                    <a:bodyPr/>
                    <a:lstStyle/>
                    <a:p>
                      <a:r>
                        <a:rPr lang="en-US" sz="1400" b="1" dirty="0">
                          <a:solidFill>
                            <a:schemeClr val="tx2"/>
                          </a:solidFill>
                          <a:latin typeface="+mj-lt"/>
                        </a:rPr>
                        <a:t>Out-of-pocket maximum</a:t>
                      </a:r>
                    </a:p>
                  </a:txBody>
                  <a:tcPr marL="137160" marR="82296" marT="82296" marB="82296" anchor="ctr"/>
                </a:tc>
                <a:tc>
                  <a:txBody>
                    <a:bodyPr/>
                    <a:lstStyle/>
                    <a:p>
                      <a:pPr algn="ctr"/>
                      <a:r>
                        <a:rPr lang="en-US" sz="1400" dirty="0">
                          <a:solidFill>
                            <a:schemeClr val="tx1"/>
                          </a:solidFill>
                          <a:latin typeface="+mj-lt"/>
                        </a:rPr>
                        <a:t>$400 out-of-pocket maximum</a:t>
                      </a:r>
                    </a:p>
                  </a:txBody>
                  <a:tcPr marL="90563" marR="90563" marT="109728" marB="0" anchor="ctr"/>
                </a:tc>
                <a:extLst>
                  <a:ext uri="{0D108BD9-81ED-4DB2-BD59-A6C34878D82A}">
                    <a16:rowId xmlns:a16="http://schemas.microsoft.com/office/drawing/2014/main" val="739421326"/>
                  </a:ext>
                </a:extLst>
              </a:tr>
            </a:tbl>
          </a:graphicData>
        </a:graphic>
      </p:graphicFrame>
    </p:spTree>
    <p:extLst>
      <p:ext uri="{BB962C8B-B14F-4D97-AF65-F5344CB8AC3E}">
        <p14:creationId xmlns:p14="http://schemas.microsoft.com/office/powerpoint/2010/main" val="193684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AACAC-377E-47F9-A981-1675BF7C5715}"/>
              </a:ext>
            </a:extLst>
          </p:cNvPr>
          <p:cNvSpPr>
            <a:spLocks noGrp="1"/>
          </p:cNvSpPr>
          <p:nvPr>
            <p:ph type="title"/>
          </p:nvPr>
        </p:nvSpPr>
        <p:spPr>
          <a:xfrm>
            <a:off x="3478289" y="3380775"/>
            <a:ext cx="5232246" cy="812066"/>
          </a:xfrm>
        </p:spPr>
        <p:txBody>
          <a:bodyPr/>
          <a:lstStyle/>
          <a:p>
            <a:r>
              <a:rPr lang="en-US" dirty="0"/>
              <a:t>You get more with Aetna Medicare Advantage</a:t>
            </a:r>
          </a:p>
        </p:txBody>
      </p:sp>
      <p:grpSp>
        <p:nvGrpSpPr>
          <p:cNvPr id="2" name="Group 1">
            <a:extLst>
              <a:ext uri="{FF2B5EF4-FFF2-40B4-BE49-F238E27FC236}">
                <a16:creationId xmlns:a16="http://schemas.microsoft.com/office/drawing/2014/main" id="{1E0D4078-6242-4FF9-904C-C6464F41E1CA}"/>
              </a:ext>
              <a:ext uri="{C183D7F6-B498-43B3-948B-1728B52AA6E4}">
                <adec:decorative xmlns:adec="http://schemas.microsoft.com/office/drawing/2017/decorative" val="1"/>
              </a:ext>
            </a:extLst>
          </p:cNvPr>
          <p:cNvGrpSpPr/>
          <p:nvPr/>
        </p:nvGrpSpPr>
        <p:grpSpPr>
          <a:xfrm>
            <a:off x="5897563" y="3120886"/>
            <a:ext cx="393699" cy="1341783"/>
            <a:chOff x="5897563" y="2649212"/>
            <a:chExt cx="393699" cy="1559576"/>
          </a:xfrm>
        </p:grpSpPr>
        <p:cxnSp>
          <p:nvCxnSpPr>
            <p:cNvPr id="4" name="Straight Connector 3">
              <a:extLst>
                <a:ext uri="{FF2B5EF4-FFF2-40B4-BE49-F238E27FC236}">
                  <a16:creationId xmlns:a16="http://schemas.microsoft.com/office/drawing/2014/main" id="{B552909E-029D-4DC6-8139-D16E445B1ECD}"/>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E479670-9541-47E8-8366-57F3AC9241BE}"/>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Graphic 2" descr="Inspire trust pictogram.">
            <a:extLst>
              <a:ext uri="{FF2B5EF4-FFF2-40B4-BE49-F238E27FC236}">
                <a16:creationId xmlns:a16="http://schemas.microsoft.com/office/drawing/2014/main" id="{601ED09F-E02C-00CD-AF01-B83E9F77A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5919" y="1780263"/>
            <a:ext cx="1336987" cy="1039879"/>
          </a:xfrm>
          <a:prstGeom prst="rect">
            <a:avLst/>
          </a:prstGeom>
        </p:spPr>
      </p:pic>
    </p:spTree>
    <p:extLst>
      <p:ext uri="{BB962C8B-B14F-4D97-AF65-F5344CB8AC3E}">
        <p14:creationId xmlns:p14="http://schemas.microsoft.com/office/powerpoint/2010/main" val="679554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E44F6-23E8-4F0A-911E-FF2E55E19282}"/>
              </a:ext>
            </a:extLst>
          </p:cNvPr>
          <p:cNvSpPr>
            <a:spLocks noGrp="1"/>
          </p:cNvSpPr>
          <p:nvPr>
            <p:ph type="body" sz="quarter" idx="25"/>
          </p:nvPr>
        </p:nvSpPr>
        <p:spPr>
          <a:xfrm>
            <a:off x="700834" y="2628708"/>
            <a:ext cx="3004787" cy="1665288"/>
          </a:xfrm>
        </p:spPr>
        <p:txBody>
          <a:bodyPr/>
          <a:lstStyle/>
          <a:p>
            <a:r>
              <a:rPr lang="en-US" sz="3000" b="1" dirty="0">
                <a:latin typeface="+mj-lt"/>
              </a:rPr>
              <a:t>Wellness</a:t>
            </a:r>
          </a:p>
        </p:txBody>
      </p:sp>
      <p:sp>
        <p:nvSpPr>
          <p:cNvPr id="3" name="Title 1">
            <a:extLst>
              <a:ext uri="{FF2B5EF4-FFF2-40B4-BE49-F238E27FC236}">
                <a16:creationId xmlns:a16="http://schemas.microsoft.com/office/drawing/2014/main" id="{70583E65-BB2E-43CF-A9AB-63C2F7C6E2EF}"/>
              </a:ext>
            </a:extLst>
          </p:cNvPr>
          <p:cNvSpPr txBox="1">
            <a:spLocks/>
          </p:cNvSpPr>
          <p:nvPr/>
        </p:nvSpPr>
        <p:spPr>
          <a:xfrm>
            <a:off x="4495901" y="676615"/>
            <a:ext cx="6869566" cy="713232"/>
          </a:xfrm>
          <a:prstGeom prst="rect">
            <a:avLst/>
          </a:prstGeom>
        </p:spPr>
        <p:txBody>
          <a:bodyPr/>
          <a:lstStyle>
            <a:lvl1pPr algn="l" defTabSz="457200" rtl="0" eaLnBrk="1" latinLnBrk="0" hangingPunct="1">
              <a:lnSpc>
                <a:spcPct val="90000"/>
              </a:lnSpc>
              <a:spcBef>
                <a:spcPct val="0"/>
              </a:spcBef>
              <a:buNone/>
              <a:defRPr sz="2800" b="0" kern="1200">
                <a:solidFill>
                  <a:schemeClr val="tx2"/>
                </a:solidFill>
                <a:latin typeface="+mj-lt"/>
                <a:ea typeface="+mj-ea"/>
                <a:cs typeface="+mj-cs"/>
              </a:defRPr>
            </a:lvl1pPr>
          </a:lstStyle>
          <a:p>
            <a:r>
              <a:rPr lang="en-US" b="1" dirty="0"/>
              <a:t>Discover wellness</a:t>
            </a:r>
          </a:p>
        </p:txBody>
      </p:sp>
      <p:sp>
        <p:nvSpPr>
          <p:cNvPr id="4" name="Content Placeholder 2">
            <a:extLst>
              <a:ext uri="{FF2B5EF4-FFF2-40B4-BE49-F238E27FC236}">
                <a16:creationId xmlns:a16="http://schemas.microsoft.com/office/drawing/2014/main" id="{C6479D75-BA3E-4EB4-B3FF-E06F11E5B421}"/>
              </a:ext>
            </a:extLst>
          </p:cNvPr>
          <p:cNvSpPr txBox="1">
            <a:spLocks/>
          </p:cNvSpPr>
          <p:nvPr/>
        </p:nvSpPr>
        <p:spPr>
          <a:xfrm>
            <a:off x="4495900" y="1340008"/>
            <a:ext cx="7348769" cy="4943830"/>
          </a:xfrm>
          <a:prstGeom prst="rect">
            <a:avLst/>
          </a:prstGeom>
        </p:spPr>
        <p:txBody>
          <a:bodyPr/>
          <a:lstStyle>
            <a:lvl1pPr marL="0" indent="0" algn="l" defTabSz="457200" rtl="0" eaLnBrk="1" latinLnBrk="0" hangingPunct="1">
              <a:spcBef>
                <a:spcPts val="1800"/>
              </a:spcBef>
              <a:buClrTx/>
              <a:buFont typeface="Arial"/>
              <a:buNone/>
              <a:defRPr sz="1600" b="0" kern="1200">
                <a:solidFill>
                  <a:schemeClr val="tx2"/>
                </a:solidFill>
                <a:latin typeface="+mn-lt"/>
                <a:ea typeface="+mn-ea"/>
                <a:cs typeface="+mn-cs"/>
              </a:defRPr>
            </a:lvl1pPr>
            <a:lvl2pPr marL="171450" indent="-171450" algn="l" defTabSz="457200" rtl="0" eaLnBrk="1" latinLnBrk="0" hangingPunct="1">
              <a:spcBef>
                <a:spcPts val="1200"/>
              </a:spcBef>
              <a:buClrTx/>
              <a:buFont typeface="Arial"/>
              <a:buChar char="•"/>
              <a:defRPr sz="1600" kern="1200">
                <a:solidFill>
                  <a:schemeClr val="tx2"/>
                </a:solidFill>
                <a:latin typeface="+mn-lt"/>
                <a:ea typeface="+mn-ea"/>
                <a:cs typeface="+mn-cs"/>
              </a:defRPr>
            </a:lvl2pPr>
            <a:lvl3pPr marL="342900" indent="-171450" algn="l" defTabSz="457200" rtl="0" eaLnBrk="1" latinLnBrk="0" hangingPunct="1">
              <a:spcBef>
                <a:spcPts val="600"/>
              </a:spcBef>
              <a:buClrTx/>
              <a:buFont typeface="Lucida Grande"/>
              <a:buChar char="–"/>
              <a:defRPr sz="1600" kern="1200" baseline="0">
                <a:solidFill>
                  <a:schemeClr val="tx2"/>
                </a:solidFill>
                <a:latin typeface="+mn-lt"/>
                <a:ea typeface="+mn-ea"/>
                <a:cs typeface="+mn-cs"/>
              </a:defRPr>
            </a:lvl3pPr>
            <a:lvl4pPr marL="514350" indent="-171450" algn="l" defTabSz="457200" rtl="0" eaLnBrk="1" latinLnBrk="0" hangingPunct="1">
              <a:spcBef>
                <a:spcPts val="600"/>
              </a:spcBef>
              <a:buClrTx/>
              <a:buFont typeface="Arial"/>
              <a:buChar char="•"/>
              <a:defRPr sz="1600" kern="1200">
                <a:solidFill>
                  <a:schemeClr val="tx2"/>
                </a:solidFill>
                <a:latin typeface="+mn-lt"/>
                <a:ea typeface="+mn-ea"/>
                <a:cs typeface="+mn-cs"/>
              </a:defRPr>
            </a:lvl4pPr>
            <a:lvl5pPr marL="682625" indent="-168275" algn="l" defTabSz="457200" rtl="0" eaLnBrk="1" latinLnBrk="0" hangingPunct="1">
              <a:spcBef>
                <a:spcPts val="600"/>
              </a:spcBef>
              <a:buClrTx/>
              <a:buFont typeface="Arial" panose="020B0604020202020204" pitchFamily="34" charset="0"/>
              <a:buChar char="–"/>
              <a:defRPr sz="1600" kern="1200">
                <a:solidFill>
                  <a:schemeClr val="tx2"/>
                </a:solidFill>
                <a:latin typeface="+mn-lt"/>
                <a:ea typeface="+mn-ea"/>
                <a:cs typeface="+mn-cs"/>
              </a:defRPr>
            </a:lvl5pPr>
            <a:lvl6pPr marL="857250" indent="-174625" algn="l" defTabSz="457200" rtl="0" eaLnBrk="1" latinLnBrk="0" hangingPunct="1">
              <a:spcBef>
                <a:spcPts val="600"/>
              </a:spcBef>
              <a:buFont typeface="Arial" panose="020B0604020202020204" pitchFamily="34" charset="0"/>
              <a:buChar char="•"/>
              <a:defRPr sz="1600" kern="1200">
                <a:solidFill>
                  <a:schemeClr val="tx2"/>
                </a:solidFill>
                <a:latin typeface="+mn-lt"/>
                <a:ea typeface="+mn-ea"/>
                <a:cs typeface="+mn-cs"/>
              </a:defRPr>
            </a:lvl6pPr>
            <a:lvl7pPr marL="1030288" indent="-173038" algn="l" defTabSz="457200" rtl="0" eaLnBrk="1" latinLnBrk="0" hangingPunct="1">
              <a:spcBef>
                <a:spcPts val="600"/>
              </a:spcBef>
              <a:buFont typeface="Arial" panose="020B0604020202020204" pitchFamily="34" charset="0"/>
              <a:buChar char="–"/>
              <a:defRPr sz="1600" kern="1200">
                <a:solidFill>
                  <a:schemeClr val="tx2"/>
                </a:solidFill>
                <a:latin typeface="+mn-lt"/>
                <a:ea typeface="+mn-ea"/>
                <a:cs typeface="+mn-cs"/>
              </a:defRPr>
            </a:lvl7pPr>
            <a:lvl8pPr marL="1203325" indent="-173038" algn="l" defTabSz="457200" rtl="0" eaLnBrk="1" latinLnBrk="0" hangingPunct="1">
              <a:spcBef>
                <a:spcPts val="600"/>
              </a:spcBef>
              <a:buFont typeface="Arial"/>
              <a:buChar char="•"/>
              <a:defRPr sz="1600" kern="1200" baseline="0">
                <a:solidFill>
                  <a:schemeClr val="tx2"/>
                </a:solidFill>
                <a:latin typeface="+mn-lt"/>
                <a:ea typeface="+mn-ea"/>
                <a:cs typeface="+mn-cs"/>
              </a:defRPr>
            </a:lvl8pPr>
            <a:lvl9pPr marL="1377950" indent="-174625" algn="l" defTabSz="457200" rtl="0" eaLnBrk="1" latinLnBrk="0" hangingPunct="1">
              <a:spcBef>
                <a:spcPts val="600"/>
              </a:spcBef>
              <a:buFont typeface="Arial" panose="020B0604020202020204" pitchFamily="34" charset="0"/>
              <a:buChar char="–"/>
              <a:defRPr sz="1600" kern="1200" baseline="0">
                <a:solidFill>
                  <a:schemeClr val="tx2"/>
                </a:solidFill>
                <a:latin typeface="+mn-lt"/>
                <a:ea typeface="+mn-ea"/>
                <a:cs typeface="+mn-cs"/>
              </a:defRPr>
            </a:lvl9pPr>
          </a:lstStyle>
          <a:p>
            <a:pPr>
              <a:spcBef>
                <a:spcPts val="0"/>
              </a:spcBef>
            </a:pPr>
            <a:r>
              <a:rPr lang="en-US" b="1" dirty="0">
                <a:solidFill>
                  <a:schemeClr val="accent2"/>
                </a:solidFill>
              </a:rPr>
              <a:t>Healthy Home Visits</a:t>
            </a:r>
          </a:p>
          <a:p>
            <a:pPr>
              <a:spcBef>
                <a:spcPts val="0"/>
              </a:spcBef>
            </a:pPr>
            <a:r>
              <a:rPr lang="en-US" dirty="0">
                <a:solidFill>
                  <a:schemeClr val="tx1">
                    <a:lumMod val="75000"/>
                    <a:lumOff val="25000"/>
                  </a:schemeClr>
                </a:solidFill>
              </a:rPr>
              <a:t>Get a home visit from a licensed doctor or nurse to assess your health and safety needs.</a:t>
            </a:r>
          </a:p>
          <a:p>
            <a:pPr>
              <a:spcBef>
                <a:spcPts val="0"/>
              </a:spcBef>
            </a:pPr>
            <a:endParaRPr lang="en-US" sz="1400" dirty="0">
              <a:solidFill>
                <a:schemeClr val="tx1">
                  <a:lumMod val="75000"/>
                  <a:lumOff val="25000"/>
                </a:schemeClr>
              </a:solidFill>
            </a:endParaRPr>
          </a:p>
          <a:p>
            <a:pPr>
              <a:spcBef>
                <a:spcPts val="0"/>
              </a:spcBef>
            </a:pPr>
            <a:r>
              <a:rPr lang="en-US" b="1" dirty="0">
                <a:solidFill>
                  <a:schemeClr val="accent2"/>
                </a:solidFill>
              </a:rPr>
              <a:t>Hearing and vision reimbursements</a:t>
            </a:r>
          </a:p>
          <a:p>
            <a:pPr>
              <a:spcBef>
                <a:spcPts val="0"/>
              </a:spcBef>
            </a:pPr>
            <a:r>
              <a:rPr lang="en-US" b="1" dirty="0">
                <a:solidFill>
                  <a:schemeClr val="tx1">
                    <a:lumMod val="75000"/>
                    <a:lumOff val="25000"/>
                  </a:schemeClr>
                </a:solidFill>
              </a:rPr>
              <a:t>$1,000 </a:t>
            </a:r>
            <a:r>
              <a:rPr lang="en-US" dirty="0">
                <a:solidFill>
                  <a:schemeClr val="tx1">
                    <a:lumMod val="75000"/>
                    <a:lumOff val="25000"/>
                  </a:schemeClr>
                </a:solidFill>
              </a:rPr>
              <a:t>reimbursement every 36 months on hearing aids.</a:t>
            </a:r>
          </a:p>
          <a:p>
            <a:pPr>
              <a:spcBef>
                <a:spcPts val="0"/>
              </a:spcBef>
            </a:pPr>
            <a:r>
              <a:rPr lang="en-US" b="1" dirty="0">
                <a:solidFill>
                  <a:schemeClr val="tx1">
                    <a:lumMod val="75000"/>
                    <a:lumOff val="25000"/>
                  </a:schemeClr>
                </a:solidFill>
              </a:rPr>
              <a:t>$100 </a:t>
            </a:r>
            <a:r>
              <a:rPr lang="en-US" dirty="0">
                <a:solidFill>
                  <a:schemeClr val="tx1">
                    <a:lumMod val="75000"/>
                    <a:lumOff val="25000"/>
                  </a:schemeClr>
                </a:solidFill>
              </a:rPr>
              <a:t>reimbursement every 12 months on eyewear.</a:t>
            </a:r>
          </a:p>
          <a:p>
            <a:pPr>
              <a:spcBef>
                <a:spcPts val="0"/>
              </a:spcBef>
            </a:pPr>
            <a:endParaRPr lang="en-US" sz="1400" b="1" dirty="0">
              <a:solidFill>
                <a:schemeClr val="accent2"/>
              </a:solidFill>
            </a:endParaRPr>
          </a:p>
          <a:p>
            <a:pPr>
              <a:spcBef>
                <a:spcPts val="0"/>
              </a:spcBef>
            </a:pPr>
            <a:r>
              <a:rPr lang="en-US" b="1" dirty="0" err="1">
                <a:solidFill>
                  <a:schemeClr val="accent2"/>
                </a:solidFill>
              </a:rPr>
              <a:t>SilverSneakers</a:t>
            </a:r>
            <a:r>
              <a:rPr lang="en-US" b="1" dirty="0">
                <a:solidFill>
                  <a:schemeClr val="accent2"/>
                </a:solidFill>
              </a:rPr>
              <a:t>® fitness program</a:t>
            </a:r>
            <a:br>
              <a:rPr lang="en-US" b="1" dirty="0">
                <a:solidFill>
                  <a:schemeClr val="accent2"/>
                </a:solidFill>
              </a:rPr>
            </a:br>
            <a:r>
              <a:rPr lang="en-US" dirty="0">
                <a:solidFill>
                  <a:schemeClr val="tx1">
                    <a:lumMod val="75000"/>
                    <a:lumOff val="25000"/>
                  </a:schemeClr>
                </a:solidFill>
                <a:latin typeface="+mj-lt"/>
                <a:cs typeface="Calibri" panose="020F0502020204030204" pitchFamily="34" charset="0"/>
              </a:rPr>
              <a:t>Join any participating location nationwide or take online classes at home. Use Apple Fitness+℠ on your iPhone® to enjoy access to workouts from anywhere, anytime. </a:t>
            </a:r>
            <a:r>
              <a:rPr lang="en-US" dirty="0">
                <a:solidFill>
                  <a:schemeClr val="tx1">
                    <a:lumMod val="75000"/>
                    <a:lumOff val="25000"/>
                  </a:schemeClr>
                </a:solidFill>
                <a:latin typeface="CVS Health Sans Medium" panose="020B0504020202020204" pitchFamily="34" charset="0"/>
              </a:rPr>
              <a:t>At no extra cost to you!]</a:t>
            </a:r>
          </a:p>
          <a:p>
            <a:pPr>
              <a:spcBef>
                <a:spcPts val="0"/>
              </a:spcBef>
            </a:pPr>
            <a:endParaRPr lang="en-US" sz="1400" dirty="0">
              <a:solidFill>
                <a:schemeClr val="tx1">
                  <a:lumMod val="75000"/>
                  <a:lumOff val="25000"/>
                </a:schemeClr>
              </a:solidFill>
            </a:endParaRPr>
          </a:p>
          <a:p>
            <a:pPr>
              <a:spcBef>
                <a:spcPts val="0"/>
              </a:spcBef>
            </a:pPr>
            <a:r>
              <a:rPr lang="en-US" b="1" dirty="0">
                <a:solidFill>
                  <a:schemeClr val="accent2"/>
                </a:solidFill>
                <a:cs typeface="Calibri" panose="020F0502020204030204" pitchFamily="34" charset="0"/>
              </a:rPr>
              <a:t>Meal Home Delivery program</a:t>
            </a:r>
          </a:p>
          <a:p>
            <a:pPr>
              <a:spcBef>
                <a:spcPts val="0"/>
              </a:spcBef>
            </a:pPr>
            <a:r>
              <a:rPr lang="en-US" dirty="0">
                <a:solidFill>
                  <a:schemeClr val="tx1">
                    <a:lumMod val="75000"/>
                    <a:lumOff val="25000"/>
                  </a:schemeClr>
                </a:solidFill>
                <a:latin typeface="+mj-lt"/>
                <a:cs typeface="Calibri" panose="020F0502020204030204" pitchFamily="34" charset="0"/>
              </a:rPr>
              <a:t>Get delicious and nutritious meals delivered to your home after your hospital stay.</a:t>
            </a:r>
          </a:p>
          <a:p>
            <a:pPr>
              <a:spcBef>
                <a:spcPts val="0"/>
              </a:spcBef>
            </a:pPr>
            <a:endParaRPr lang="en-US" dirty="0">
              <a:solidFill>
                <a:schemeClr val="tx1">
                  <a:lumMod val="75000"/>
                  <a:lumOff val="25000"/>
                </a:schemeClr>
              </a:solidFill>
            </a:endParaRPr>
          </a:p>
          <a:p>
            <a:pPr>
              <a:spcBef>
                <a:spcPts val="0"/>
              </a:spcBef>
            </a:pPr>
            <a:endParaRPr lang="en-US" dirty="0">
              <a:solidFill>
                <a:schemeClr val="tx1">
                  <a:lumMod val="75000"/>
                  <a:lumOff val="25000"/>
                </a:schemeClr>
              </a:solidFill>
            </a:endParaRPr>
          </a:p>
          <a:p>
            <a:pPr>
              <a:spcBef>
                <a:spcPts val="0"/>
              </a:spcBef>
            </a:pPr>
            <a:endParaRPr lang="en-US" dirty="0">
              <a:solidFill>
                <a:schemeClr val="tx1">
                  <a:lumMod val="75000"/>
                  <a:lumOff val="25000"/>
                </a:schemeClr>
              </a:solidFill>
            </a:endParaRPr>
          </a:p>
          <a:p>
            <a:pPr>
              <a:spcBef>
                <a:spcPts val="0"/>
              </a:spcBef>
            </a:pPr>
            <a:endParaRPr lang="en-US" b="1" dirty="0">
              <a:cs typeface="Calibri" panose="020F0502020204030204" pitchFamily="34" charset="0"/>
            </a:endParaRPr>
          </a:p>
          <a:p>
            <a:pPr>
              <a:spcBef>
                <a:spcPts val="0"/>
              </a:spcBef>
            </a:pPr>
            <a:endParaRPr lang="en-US" dirty="0">
              <a:cs typeface="Calibri" panose="020F0502020204030204" pitchFamily="34" charset="0"/>
            </a:endParaRPr>
          </a:p>
        </p:txBody>
      </p:sp>
      <p:pic>
        <p:nvPicPr>
          <p:cNvPr id="6" name="Picture 5">
            <a:extLst>
              <a:ext uri="{FF2B5EF4-FFF2-40B4-BE49-F238E27FC236}">
                <a16:creationId xmlns:a16="http://schemas.microsoft.com/office/drawing/2014/main" id="{863888AF-1837-4274-95C8-81B945D74CFB}"/>
              </a:ext>
            </a:extLst>
          </p:cNvPr>
          <p:cNvPicPr>
            <a:picLocks noChangeAspect="1"/>
          </p:cNvPicPr>
          <p:nvPr/>
        </p:nvPicPr>
        <p:blipFill>
          <a:blip r:embed="rId3"/>
          <a:stretch>
            <a:fillRect/>
          </a:stretch>
        </p:blipFill>
        <p:spPr>
          <a:xfrm>
            <a:off x="1655806" y="2240800"/>
            <a:ext cx="1094841" cy="775815"/>
          </a:xfrm>
          <a:prstGeom prst="rect">
            <a:avLst/>
          </a:prstGeom>
        </p:spPr>
      </p:pic>
    </p:spTree>
    <p:extLst>
      <p:ext uri="{BB962C8B-B14F-4D97-AF65-F5344CB8AC3E}">
        <p14:creationId xmlns:p14="http://schemas.microsoft.com/office/powerpoint/2010/main" val="54280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application, Teams&#10;&#10;Description automatically generated">
            <a:extLst>
              <a:ext uri="{FF2B5EF4-FFF2-40B4-BE49-F238E27FC236}">
                <a16:creationId xmlns:a16="http://schemas.microsoft.com/office/drawing/2014/main" id="{63C36375-58EE-4399-A5E7-D1C0BA86B1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26108" y="1547008"/>
            <a:ext cx="3597424" cy="2011680"/>
          </a:xfrm>
          <a:prstGeom prst="rect">
            <a:avLst/>
          </a:prstGeom>
        </p:spPr>
      </p:pic>
      <p:pic>
        <p:nvPicPr>
          <p:cNvPr id="13" name="Picture 12" descr="A screen shot of a computer&#10;&#10;Description automatically generated">
            <a:extLst>
              <a:ext uri="{FF2B5EF4-FFF2-40B4-BE49-F238E27FC236}">
                <a16:creationId xmlns:a16="http://schemas.microsoft.com/office/drawing/2014/main" id="{A266AA9D-D8E2-468D-82F4-091ABC71E0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8599" y="1264884"/>
            <a:ext cx="4012442" cy="3200400"/>
          </a:xfrm>
          <a:prstGeom prst="rect">
            <a:avLst/>
          </a:prstGeom>
        </p:spPr>
      </p:pic>
      <p:sp>
        <p:nvSpPr>
          <p:cNvPr id="2" name="Title 1">
            <a:extLst>
              <a:ext uri="{FF2B5EF4-FFF2-40B4-BE49-F238E27FC236}">
                <a16:creationId xmlns:a16="http://schemas.microsoft.com/office/drawing/2014/main" id="{6F2469ED-9712-460A-9C32-E05B380848D7}"/>
              </a:ext>
            </a:extLst>
          </p:cNvPr>
          <p:cNvSpPr>
            <a:spLocks noGrp="1"/>
          </p:cNvSpPr>
          <p:nvPr>
            <p:ph type="title"/>
          </p:nvPr>
        </p:nvSpPr>
        <p:spPr/>
        <p:txBody>
          <a:bodyPr/>
          <a:lstStyle/>
          <a:p>
            <a:r>
              <a:rPr lang="en-US" dirty="0"/>
              <a:t>Aetna® Medicare member website</a:t>
            </a:r>
            <a:br>
              <a:rPr lang="en-US" dirty="0"/>
            </a:br>
            <a:endParaRPr lang="en-US" dirty="0"/>
          </a:p>
        </p:txBody>
      </p:sp>
      <p:sp>
        <p:nvSpPr>
          <p:cNvPr id="4" name="Content Placeholder 2">
            <a:extLst>
              <a:ext uri="{FF2B5EF4-FFF2-40B4-BE49-F238E27FC236}">
                <a16:creationId xmlns:a16="http://schemas.microsoft.com/office/drawing/2014/main" id="{F628FFA7-6335-481B-B490-41EE6233334C}"/>
              </a:ext>
            </a:extLst>
          </p:cNvPr>
          <p:cNvSpPr>
            <a:spLocks noGrp="1"/>
          </p:cNvSpPr>
          <p:nvPr>
            <p:ph idx="1"/>
          </p:nvPr>
        </p:nvSpPr>
        <p:spPr>
          <a:xfrm>
            <a:off x="557784" y="1001104"/>
            <a:ext cx="9923150" cy="5131426"/>
          </a:xfrm>
        </p:spPr>
        <p:txBody>
          <a:bodyPr vert="horz" lIns="91440" tIns="45720" rIns="91440" bIns="45720" rtlCol="0" anchor="t">
            <a:noAutofit/>
          </a:bodyPr>
          <a:lstStyle/>
          <a:p>
            <a:pPr lvl="0">
              <a:spcBef>
                <a:spcPts val="0"/>
              </a:spcBef>
              <a:spcAft>
                <a:spcPts val="600"/>
              </a:spcAft>
            </a:pPr>
            <a:r>
              <a:rPr lang="en-US" sz="1600" dirty="0">
                <a:solidFill>
                  <a:schemeClr val="dk2"/>
                </a:solidFill>
                <a:latin typeface="+mj-lt"/>
                <a:ea typeface="Open Sans"/>
                <a:cs typeface="Open Sans"/>
                <a:sym typeface="Open Sans"/>
              </a:rPr>
              <a:t>Use our </a:t>
            </a:r>
            <a:r>
              <a:rPr lang="en-US" sz="1600" b="1" dirty="0">
                <a:solidFill>
                  <a:schemeClr val="accent2"/>
                </a:solidFill>
                <a:latin typeface="+mj-lt"/>
                <a:ea typeface="Open Sans"/>
                <a:cs typeface="Open Sans"/>
                <a:sym typeface="Open Sans"/>
              </a:rPr>
              <a:t>secure member website </a:t>
            </a:r>
            <a:r>
              <a:rPr lang="en-US" sz="1600" dirty="0">
                <a:solidFill>
                  <a:schemeClr val="dk2"/>
                </a:solidFill>
                <a:latin typeface="+mj-lt"/>
                <a:ea typeface="Open Sans"/>
                <a:cs typeface="Open Sans"/>
                <a:sym typeface="Open Sans"/>
              </a:rPr>
              <a:t>to:</a:t>
            </a:r>
            <a:endParaRPr lang="en-US" sz="1400" dirty="0">
              <a:solidFill>
                <a:schemeClr val="dk2"/>
              </a:solidFill>
              <a:latin typeface="+mj-lt"/>
              <a:ea typeface="Open Sans"/>
              <a:cs typeface="Open Sans"/>
            </a:endParaRPr>
          </a:p>
          <a:p>
            <a:pPr marL="285750" marR="0" lvl="0" indent="-285750">
              <a:spcBef>
                <a:spcPts val="0"/>
              </a:spcBef>
              <a:buClr>
                <a:schemeClr val="accent2"/>
              </a:buClr>
              <a:buFont typeface="Arial" panose="020B0604020202020204" pitchFamily="34" charset="0"/>
              <a:buChar char="•"/>
              <a:tabLst>
                <a:tab pos="457200" algn="l"/>
              </a:tabLst>
            </a:pPr>
            <a:r>
              <a:rPr lang="en-US" sz="1600" dirty="0">
                <a:effectLst/>
                <a:latin typeface="+mj-lt"/>
                <a:ea typeface="Calibri" panose="020F0502020204030204" pitchFamily="34" charset="0"/>
                <a:cs typeface="Times New Roman" panose="02020603050405020304" pitchFamily="18" charset="0"/>
              </a:rPr>
              <a:t>Connect with care</a:t>
            </a:r>
            <a:endParaRPr lang="en-US" sz="1600" dirty="0">
              <a:latin typeface="+mj-lt"/>
              <a:ea typeface="Calibri" panose="020F0502020204030204" pitchFamily="34" charset="0"/>
              <a:cs typeface="Times New Roman" panose="02020603050405020304" pitchFamily="18" charset="0"/>
            </a:endParaRP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Find walk-in clinics</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Search for a PCP</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View provider ratings and reviews</a:t>
            </a:r>
          </a:p>
          <a:p>
            <a:pPr lvl="1" indent="0">
              <a:spcBef>
                <a:spcPts val="0"/>
              </a:spcBef>
              <a:buClr>
                <a:schemeClr val="accent2"/>
              </a:buClr>
              <a:buNone/>
              <a:tabLst>
                <a:tab pos="457200" algn="l"/>
              </a:tabLst>
            </a:pPr>
            <a:endParaRPr lang="en-US" sz="1400" dirty="0">
              <a:effectLst/>
              <a:latin typeface="+mj-lt"/>
              <a:ea typeface="Calibri" panose="020F0502020204030204" pitchFamily="34" charset="0"/>
              <a:cs typeface="Times New Roman" panose="02020603050405020304" pitchFamily="18" charset="0"/>
            </a:endParaRPr>
          </a:p>
          <a:p>
            <a:pPr marL="285750" indent="-285750">
              <a:spcBef>
                <a:spcPts val="0"/>
              </a:spcBef>
              <a:buClr>
                <a:schemeClr val="accent2"/>
              </a:buClr>
              <a:buFont typeface="Arial" panose="020B0604020202020204" pitchFamily="34" charset="0"/>
              <a:buChar char="•"/>
              <a:tabLst>
                <a:tab pos="457200" algn="l"/>
              </a:tabLst>
            </a:pPr>
            <a:r>
              <a:rPr lang="en-US" sz="1600" dirty="0">
                <a:solidFill>
                  <a:schemeClr val="dk2"/>
                </a:solidFill>
                <a:latin typeface="+mj-lt"/>
                <a:ea typeface="Open Sans"/>
                <a:cs typeface="Open Sans"/>
                <a:sym typeface="Open Sans"/>
              </a:rPr>
              <a:t>Manage your benefits </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solidFill>
                  <a:schemeClr val="dk2"/>
                </a:solidFill>
                <a:latin typeface="+mj-lt"/>
                <a:ea typeface="Open Sans"/>
                <a:cs typeface="Open Sans"/>
                <a:sym typeface="Open Sans"/>
              </a:rPr>
              <a:t>View plan details</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solidFill>
                  <a:schemeClr val="dk2"/>
                </a:solidFill>
                <a:latin typeface="+mj-lt"/>
                <a:ea typeface="Open Sans"/>
                <a:cs typeface="Open Sans"/>
                <a:sym typeface="Open Sans"/>
              </a:rPr>
              <a:t>See progress toward your deductible</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solidFill>
                  <a:schemeClr val="dk2"/>
                </a:solidFill>
                <a:latin typeface="+mj-lt"/>
                <a:ea typeface="Open Sans"/>
                <a:cs typeface="Open Sans"/>
                <a:sym typeface="Open Sans"/>
              </a:rPr>
              <a:t>Access your digital ID card</a:t>
            </a:r>
            <a:endParaRPr lang="en-US" sz="1400" dirty="0">
              <a:solidFill>
                <a:schemeClr val="dk2"/>
              </a:solidFill>
              <a:latin typeface="+mj-lt"/>
              <a:ea typeface="Open Sans"/>
              <a:cs typeface="Times New Roman" panose="02020603050405020304" pitchFamily="18" charset="0"/>
              <a:sym typeface="Open Sans"/>
            </a:endParaRPr>
          </a:p>
          <a:p>
            <a:pPr lvl="1" indent="0">
              <a:spcBef>
                <a:spcPts val="0"/>
              </a:spcBef>
              <a:buClr>
                <a:schemeClr val="accent2"/>
              </a:buClr>
              <a:buNone/>
              <a:tabLst>
                <a:tab pos="457200" algn="l"/>
              </a:tabLst>
            </a:pPr>
            <a:endParaRPr lang="en-US" sz="1400" dirty="0">
              <a:effectLst/>
              <a:latin typeface="+mj-lt"/>
              <a:ea typeface="Calibri" panose="020F0502020204030204" pitchFamily="34" charset="0"/>
              <a:cs typeface="Times New Roman" panose="02020603050405020304" pitchFamily="18" charset="0"/>
            </a:endParaRPr>
          </a:p>
          <a:p>
            <a:pPr marL="285750" marR="0" lvl="0" indent="-285750">
              <a:spcBef>
                <a:spcPts val="0"/>
              </a:spcBef>
              <a:buClr>
                <a:schemeClr val="accent2"/>
              </a:buClr>
              <a:buFont typeface="Arial" panose="020B0604020202020204" pitchFamily="34" charset="0"/>
              <a:buChar char="•"/>
              <a:tabLst>
                <a:tab pos="457200" algn="l"/>
              </a:tabLst>
            </a:pPr>
            <a:r>
              <a:rPr lang="en-US" sz="1600" dirty="0">
                <a:effectLst/>
                <a:latin typeface="+mj-lt"/>
                <a:ea typeface="Calibri" panose="020F0502020204030204" pitchFamily="34" charset="0"/>
                <a:cs typeface="Times New Roman" panose="02020603050405020304" pitchFamily="18" charset="0"/>
              </a:rPr>
              <a:t>Review your claims</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Receive your Medical Explanation of Benefits </a:t>
            </a:r>
            <a:br>
              <a:rPr lang="en-US" sz="1400" dirty="0">
                <a:effectLst/>
                <a:latin typeface="+mj-lt"/>
                <a:ea typeface="Calibri" panose="020F0502020204030204" pitchFamily="34" charset="0"/>
                <a:cs typeface="Times New Roman" panose="02020603050405020304" pitchFamily="18" charset="0"/>
              </a:rPr>
            </a:br>
            <a:r>
              <a:rPr lang="en-US" sz="1400" dirty="0">
                <a:effectLst/>
                <a:latin typeface="+mj-lt"/>
                <a:ea typeface="Calibri" panose="020F0502020204030204" pitchFamily="34" charset="0"/>
                <a:cs typeface="Times New Roman" panose="02020603050405020304" pitchFamily="18" charset="0"/>
              </a:rPr>
              <a:t>(EOB) statement</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Get detailed cost breakdown of claims</a:t>
            </a:r>
          </a:p>
          <a:p>
            <a:pPr lvl="1" indent="0">
              <a:spcBef>
                <a:spcPts val="0"/>
              </a:spcBef>
              <a:buClr>
                <a:schemeClr val="accent2"/>
              </a:buClr>
              <a:buNone/>
              <a:tabLst>
                <a:tab pos="457200" algn="l"/>
              </a:tabLst>
            </a:pPr>
            <a:endParaRPr lang="en-US" sz="1600" dirty="0">
              <a:latin typeface="+mj-lt"/>
              <a:ea typeface="Calibri" panose="020F0502020204030204" pitchFamily="34" charset="0"/>
              <a:cs typeface="Times New Roman" panose="02020603050405020304" pitchFamily="18" charset="0"/>
            </a:endParaRPr>
          </a:p>
          <a:p>
            <a:pPr marL="285750" indent="-285750">
              <a:spcBef>
                <a:spcPts val="0"/>
              </a:spcBef>
              <a:buClr>
                <a:schemeClr val="accent2"/>
              </a:buClr>
              <a:buFont typeface="Arial" panose="020B0604020202020204" pitchFamily="34" charset="0"/>
              <a:buChar char="•"/>
              <a:tabLst>
                <a:tab pos="457200" algn="l"/>
              </a:tabLst>
            </a:pPr>
            <a:r>
              <a:rPr lang="en-US" sz="1600" dirty="0">
                <a:effectLst/>
                <a:latin typeface="+mj-lt"/>
                <a:ea typeface="Calibri" panose="020F0502020204030204" pitchFamily="34" charset="0"/>
                <a:cs typeface="Times New Roman" panose="02020603050405020304" pitchFamily="18" charset="0"/>
              </a:rPr>
              <a:t>Stay healthy</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Take a health assessment</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Try health coaching</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Start a wellness program</a:t>
            </a:r>
          </a:p>
          <a:p>
            <a:pPr marL="457200" lvl="1" indent="-285750">
              <a:spcBef>
                <a:spcPts val="0"/>
              </a:spcBef>
              <a:buClr>
                <a:schemeClr val="accent2"/>
              </a:buClr>
              <a:buFont typeface="CVS Health Sans" panose="020B0504020202020204" pitchFamily="34" charset="0"/>
              <a:buChar char="‐"/>
              <a:tabLst>
                <a:tab pos="457200" algn="l"/>
              </a:tabLst>
            </a:pPr>
            <a:r>
              <a:rPr lang="en-US" sz="1400" dirty="0">
                <a:effectLst/>
                <a:latin typeface="+mj-lt"/>
                <a:ea typeface="Calibri" panose="020F0502020204030204" pitchFamily="34" charset="0"/>
                <a:cs typeface="Times New Roman" panose="02020603050405020304" pitchFamily="18" charset="0"/>
              </a:rPr>
              <a:t>Get treatment options</a:t>
            </a:r>
          </a:p>
          <a:p>
            <a:pPr lvl="1" indent="0">
              <a:spcBef>
                <a:spcPts val="0"/>
              </a:spcBef>
              <a:buClr>
                <a:schemeClr val="accent2"/>
              </a:buClr>
              <a:buNone/>
              <a:tabLst>
                <a:tab pos="457200" algn="l"/>
              </a:tabLst>
            </a:pPr>
            <a:endParaRPr lang="en-US" sz="1400" dirty="0">
              <a:effectLst/>
              <a:latin typeface="+mj-lt"/>
              <a:ea typeface="Calibri" panose="020F0502020204030204" pitchFamily="34" charset="0"/>
              <a:cs typeface="Times New Roman" panose="02020603050405020304" pitchFamily="18" charset="0"/>
            </a:endParaRPr>
          </a:p>
          <a:p>
            <a:pPr marR="0" lvl="0">
              <a:spcBef>
                <a:spcPts val="0"/>
              </a:spcBef>
              <a:tabLst>
                <a:tab pos="457200" algn="l"/>
              </a:tabLst>
            </a:pPr>
            <a:r>
              <a:rPr lang="en-US" sz="1600" dirty="0">
                <a:effectLst/>
                <a:latin typeface="+mj-lt"/>
                <a:ea typeface="Calibri" panose="020F0502020204030204" pitchFamily="34" charset="0"/>
                <a:cs typeface="Times New Roman" panose="02020603050405020304" pitchFamily="18" charset="0"/>
              </a:rPr>
              <a:t>You can also manage your benefits right from your phone with the Aetna Health</a:t>
            </a:r>
            <a:r>
              <a:rPr lang="en-US" sz="1600" baseline="30000" dirty="0">
                <a:effectLst/>
                <a:latin typeface="+mj-lt"/>
                <a:ea typeface="Calibri" panose="020F0502020204030204" pitchFamily="34" charset="0"/>
                <a:cs typeface="Times New Roman" panose="02020603050405020304" pitchFamily="18" charset="0"/>
              </a:rPr>
              <a:t>SM</a:t>
            </a:r>
            <a:r>
              <a:rPr lang="en-US" sz="1600" dirty="0">
                <a:effectLst/>
                <a:latin typeface="+mj-lt"/>
                <a:ea typeface="Calibri" panose="020F0502020204030204" pitchFamily="34" charset="0"/>
                <a:cs typeface="Times New Roman" panose="02020603050405020304" pitchFamily="18" charset="0"/>
              </a:rPr>
              <a:t> app</a:t>
            </a:r>
            <a:r>
              <a:rPr lang="en-US" sz="1600" dirty="0">
                <a:solidFill>
                  <a:schemeClr val="tx1"/>
                </a:solidFill>
                <a:effectLst/>
                <a:latin typeface="+mj-lt"/>
                <a:ea typeface="Calibri" panose="020F0502020204030204" pitchFamily="34" charset="0"/>
                <a:cs typeface="Times New Roman" panose="02020603050405020304" pitchFamily="18" charset="0"/>
              </a:rPr>
              <a:t>.</a:t>
            </a:r>
          </a:p>
        </p:txBody>
      </p:sp>
      <p:sp>
        <p:nvSpPr>
          <p:cNvPr id="5" name="Rectangle 4">
            <a:extLst>
              <a:ext uri="{FF2B5EF4-FFF2-40B4-BE49-F238E27FC236}">
                <a16:creationId xmlns:a16="http://schemas.microsoft.com/office/drawing/2014/main" id="{F24D753B-96F5-44E6-B548-323671B2279B}"/>
              </a:ext>
            </a:extLst>
          </p:cNvPr>
          <p:cNvSpPr/>
          <p:nvPr/>
        </p:nvSpPr>
        <p:spPr>
          <a:xfrm>
            <a:off x="7618599" y="4199007"/>
            <a:ext cx="4138476" cy="8174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2"/>
                </a:solidFill>
                <a:latin typeface="CVS Health Sans" panose="020B0504020202020204" pitchFamily="34" charset="0"/>
                <a:ea typeface="Open Sans Bold" panose="020B0806030504020204" pitchFamily="34" charset="0"/>
                <a:cs typeface="Open Sans Bold" panose="020B0806030504020204" pitchFamily="34" charset="0"/>
              </a:rPr>
              <a:t>AetnaRetireePlans.com</a:t>
            </a:r>
            <a:endParaRPr lang="en-US" sz="2000" dirty="0">
              <a:latin typeface="CVS Health Sans" panose="020B0504020202020204" pitchFamily="34" charset="0"/>
            </a:endParaRPr>
          </a:p>
        </p:txBody>
      </p:sp>
      <p:sp>
        <p:nvSpPr>
          <p:cNvPr id="7" name="TextBox 6">
            <a:extLst>
              <a:ext uri="{FF2B5EF4-FFF2-40B4-BE49-F238E27FC236}">
                <a16:creationId xmlns:a16="http://schemas.microsoft.com/office/drawing/2014/main" id="{CCB9093E-0CAD-4134-86E2-54813F937711}"/>
              </a:ext>
            </a:extLst>
          </p:cNvPr>
          <p:cNvSpPr txBox="1"/>
          <p:nvPr/>
        </p:nvSpPr>
        <p:spPr>
          <a:xfrm>
            <a:off x="8216298" y="5053246"/>
            <a:ext cx="2943078" cy="257114"/>
          </a:xfrm>
          <a:prstGeom prst="rect">
            <a:avLst/>
          </a:prstGeom>
          <a:noFill/>
        </p:spPr>
        <p:txBody>
          <a:bodyPr wrap="square" lIns="0" tIns="0" rIns="0" bIns="0" rtlCol="0">
            <a:noAutofit/>
          </a:bodyPr>
          <a:lstStyle/>
          <a:p>
            <a:pPr algn="ctr" defTabSz="456758" fontAlgn="base">
              <a:spcBef>
                <a:spcPts val="1200"/>
              </a:spcBef>
            </a:pPr>
            <a:r>
              <a:rPr lang="en-US" sz="1500" dirty="0">
                <a:latin typeface="CVS Health Sans" panose="020B0604020202020204" charset="0"/>
                <a:ea typeface="Open Sans"/>
                <a:cs typeface="Open Sans"/>
                <a:sym typeface="Open Sans"/>
              </a:rPr>
              <a:t>Log in or register for an account using your member ID.</a:t>
            </a:r>
            <a:endParaRPr lang="en-US" sz="1500" dirty="0">
              <a:solidFill>
                <a:schemeClr val="tx2"/>
              </a:solidFill>
              <a:latin typeface="CVS Health Sans" panose="020B0604020202020204" charset="0"/>
              <a:cs typeface="Open Sans Light"/>
            </a:endParaRPr>
          </a:p>
        </p:txBody>
      </p:sp>
      <p:pic>
        <p:nvPicPr>
          <p:cNvPr id="8" name="Picture 7" descr="Graphical user interface, application, Teams&#10;&#10;Description automatically generated">
            <a:extLst>
              <a:ext uri="{FF2B5EF4-FFF2-40B4-BE49-F238E27FC236}">
                <a16:creationId xmlns:a16="http://schemas.microsoft.com/office/drawing/2014/main" id="{6B40B6A4-025C-455F-8883-644980BF26BC}"/>
              </a:ext>
            </a:extLst>
          </p:cNvPr>
          <p:cNvPicPr>
            <a:picLocks noChangeAspect="1"/>
          </p:cNvPicPr>
          <p:nvPr/>
        </p:nvPicPr>
        <p:blipFill>
          <a:blip r:embed="rId5"/>
          <a:stretch>
            <a:fillRect/>
          </a:stretch>
        </p:blipFill>
        <p:spPr>
          <a:xfrm>
            <a:off x="5557636" y="1331958"/>
            <a:ext cx="1443145" cy="2867049"/>
          </a:xfrm>
          <a:prstGeom prst="rect">
            <a:avLst/>
          </a:prstGeom>
        </p:spPr>
      </p:pic>
    </p:spTree>
    <p:extLst>
      <p:ext uri="{BB962C8B-B14F-4D97-AF65-F5344CB8AC3E}">
        <p14:creationId xmlns:p14="http://schemas.microsoft.com/office/powerpoint/2010/main" val="335531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solidFill>
                  <a:srgbClr val="0B315E"/>
                </a:solidFill>
              </a:rPr>
              <a:t>What happens next?</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7072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FB16-830C-4335-B024-D18118B4CEF0}"/>
              </a:ext>
            </a:extLst>
          </p:cNvPr>
          <p:cNvSpPr>
            <a:spLocks noGrp="1"/>
          </p:cNvSpPr>
          <p:nvPr>
            <p:ph type="title"/>
          </p:nvPr>
        </p:nvSpPr>
        <p:spPr>
          <a:xfrm>
            <a:off x="6413500" y="640930"/>
            <a:ext cx="4882896" cy="713232"/>
          </a:xfrm>
        </p:spPr>
        <p:txBody>
          <a:bodyPr/>
          <a:lstStyle/>
          <a:p>
            <a:r>
              <a:rPr lang="en-US" b="1" dirty="0">
                <a:solidFill>
                  <a:srgbClr val="0B315E"/>
                </a:solidFill>
              </a:rPr>
              <a:t>What’s next?</a:t>
            </a:r>
          </a:p>
        </p:txBody>
      </p:sp>
      <p:sp>
        <p:nvSpPr>
          <p:cNvPr id="18" name="Content Placeholder 17">
            <a:extLst>
              <a:ext uri="{FF2B5EF4-FFF2-40B4-BE49-F238E27FC236}">
                <a16:creationId xmlns:a16="http://schemas.microsoft.com/office/drawing/2014/main" id="{23594EA3-E500-4079-B652-9989B38E952B}"/>
              </a:ext>
            </a:extLst>
          </p:cNvPr>
          <p:cNvSpPr>
            <a:spLocks noGrp="1"/>
          </p:cNvSpPr>
          <p:nvPr>
            <p:ph idx="1"/>
          </p:nvPr>
        </p:nvSpPr>
        <p:spPr>
          <a:xfrm>
            <a:off x="6413500" y="1440179"/>
            <a:ext cx="5494483" cy="3983875"/>
          </a:xfrm>
        </p:spPr>
        <p:txBody>
          <a:bodyPr/>
          <a:lstStyle/>
          <a:p>
            <a:r>
              <a:rPr lang="en-US" sz="1600" dirty="0"/>
              <a:t>If you are currently enrolled in the Aetna Medicare Advantage plan, you’ll be automatically enrolled </a:t>
            </a:r>
            <a:r>
              <a:rPr lang="en-US" sz="1600" b="1" dirty="0"/>
              <a:t>effective January 1, 2024.</a:t>
            </a:r>
          </a:p>
          <a:p>
            <a:pPr marL="285750" indent="-285750">
              <a:buFont typeface="Arial" panose="020B0604020202020204" pitchFamily="34" charset="0"/>
              <a:buChar char="•"/>
            </a:pPr>
            <a:r>
              <a:rPr lang="en-US" sz="1600" dirty="0"/>
              <a:t>You don’t need to do anything!</a:t>
            </a:r>
          </a:p>
          <a:p>
            <a:r>
              <a:rPr lang="en-US" sz="1600" dirty="0"/>
              <a:t>If you want to opt out of the plan, you must do so by </a:t>
            </a:r>
            <a:r>
              <a:rPr lang="en-US" sz="1600" b="1" dirty="0"/>
              <a:t>November 30, 2023</a:t>
            </a:r>
            <a:r>
              <a:rPr lang="en-US" sz="1600" dirty="0"/>
              <a:t>. </a:t>
            </a:r>
          </a:p>
          <a:p>
            <a:pPr marL="285750" indent="-285750">
              <a:buFont typeface="Arial" panose="020B0604020202020204" pitchFamily="34" charset="0"/>
              <a:buChar char="•"/>
            </a:pPr>
            <a:r>
              <a:rPr lang="en-US" sz="1600" dirty="0">
                <a:effectLst/>
                <a:latin typeface="CVS Health Sans" panose="020B0504020202020204" pitchFamily="34" charset="0"/>
                <a:ea typeface="Times New Roman" panose="02020603050405020304" pitchFamily="18" charset="0"/>
              </a:rPr>
              <a:t>Please  refer to the Open Enrollment </a:t>
            </a:r>
            <a:r>
              <a:rPr lang="en-US" sz="1600" dirty="0">
                <a:latin typeface="CVS Health Sans" panose="020B0504020202020204" pitchFamily="34" charset="0"/>
                <a:ea typeface="Times New Roman" panose="02020603050405020304" pitchFamily="18" charset="0"/>
              </a:rPr>
              <a:t>Form for other plan options or how to opt out.  </a:t>
            </a:r>
          </a:p>
          <a:p>
            <a:pPr marL="285750" indent="-285750">
              <a:buFont typeface="Arial" panose="020B0604020202020204" pitchFamily="34" charset="0"/>
              <a:buChar char="•"/>
            </a:pPr>
            <a:r>
              <a:rPr lang="en-US" sz="1600" dirty="0">
                <a:effectLst/>
                <a:latin typeface="CVS Health Sans" panose="020B0504020202020204" pitchFamily="34" charset="0"/>
                <a:ea typeface="Times New Roman" panose="02020603050405020304" pitchFamily="18" charset="0"/>
              </a:rPr>
              <a:t>Call the Fresno Unified School District at </a:t>
            </a:r>
            <a:r>
              <a:rPr lang="en-US" sz="1600" b="1" dirty="0">
                <a:effectLst/>
                <a:latin typeface="CVS Health Sans" panose="020B0504020202020204" pitchFamily="34" charset="0"/>
                <a:ea typeface="Times New Roman" panose="02020603050405020304" pitchFamily="18" charset="0"/>
              </a:rPr>
              <a:t>1-559-457-3520, </a:t>
            </a:r>
            <a:r>
              <a:rPr lang="en-US" sz="1600" dirty="0">
                <a:effectLst/>
                <a:latin typeface="CVS Health Sans" panose="020B0504020202020204" pitchFamily="34" charset="0"/>
                <a:ea typeface="Times New Roman" panose="02020603050405020304" pitchFamily="18" charset="0"/>
              </a:rPr>
              <a:t>Monday through Friday, 8 AM – 5 PM PT.</a:t>
            </a:r>
            <a:endParaRPr lang="en-US" sz="1600" dirty="0">
              <a:latin typeface="Calibri" panose="020F0502020204030204" pitchFamily="34" charset="0"/>
              <a:ea typeface="Times New Roman" panose="02020603050405020304" pitchFamily="18" charset="0"/>
            </a:endParaRPr>
          </a:p>
          <a:p>
            <a:endParaRPr lang="en-US" sz="1600" dirty="0">
              <a:solidFill>
                <a:schemeClr val="tx1"/>
              </a:solidFill>
            </a:endParaRPr>
          </a:p>
          <a:p>
            <a:endParaRPr lang="en-US" sz="1600" dirty="0"/>
          </a:p>
        </p:txBody>
      </p:sp>
      <p:sp>
        <p:nvSpPr>
          <p:cNvPr id="7" name="Content Placeholder 8">
            <a:extLst>
              <a:ext uri="{FF2B5EF4-FFF2-40B4-BE49-F238E27FC236}">
                <a16:creationId xmlns:a16="http://schemas.microsoft.com/office/drawing/2014/main" id="{424344D5-E6E0-4131-A505-CDB03837334A}"/>
              </a:ext>
            </a:extLst>
          </p:cNvPr>
          <p:cNvSpPr txBox="1">
            <a:spLocks/>
          </p:cNvSpPr>
          <p:nvPr/>
        </p:nvSpPr>
        <p:spPr>
          <a:xfrm>
            <a:off x="557784" y="6376946"/>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1" smtClean="0">
                <a:solidFill>
                  <a:schemeClr val="bg1"/>
                </a:solidFill>
                <a:latin typeface="+mn-lt"/>
                <a:ea typeface="Open Sans" panose="020B0606030504020204" pitchFamily="34" charset="0"/>
                <a:cs typeface="Arial" panose="020B0604020202020204" pitchFamily="34" charset="0"/>
              </a:rPr>
              <a:pPr algn="l"/>
              <a:t>17</a:t>
            </a:fld>
            <a:endParaRPr lang="en-US" sz="1000" b="1" dirty="0">
              <a:solidFill>
                <a:schemeClr val="bg1"/>
              </a:solidFill>
              <a:latin typeface="+mn-lt"/>
              <a:ea typeface="Open Sans" panose="020B0606030504020204" pitchFamily="34" charset="0"/>
              <a:cs typeface="Arial" panose="020B0604020202020204" pitchFamily="34" charset="0"/>
            </a:endParaRPr>
          </a:p>
        </p:txBody>
      </p:sp>
      <p:sp>
        <p:nvSpPr>
          <p:cNvPr id="8" name="Content Placeholder 8">
            <a:extLst>
              <a:ext uri="{FF2B5EF4-FFF2-40B4-BE49-F238E27FC236}">
                <a16:creationId xmlns:a16="http://schemas.microsoft.com/office/drawing/2014/main" id="{5AF029F2-BBDA-4807-9B5C-81E199F1C9B7}"/>
              </a:ext>
            </a:extLst>
          </p:cNvPr>
          <p:cNvSpPr txBox="1">
            <a:spLocks/>
          </p:cNvSpPr>
          <p:nvPr/>
        </p:nvSpPr>
        <p:spPr>
          <a:xfrm>
            <a:off x="859536" y="6376946"/>
            <a:ext cx="3859212" cy="22860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dirty="0">
                <a:solidFill>
                  <a:schemeClr val="bg1"/>
                </a:solidFill>
                <a:latin typeface="Arial" panose="020B0604020202020204" pitchFamily="34" charset="0"/>
                <a:cs typeface="Arial" panose="020B0604020202020204" pitchFamily="34" charset="0"/>
              </a:rPr>
              <a:t>©2021 Aetna Inc.</a:t>
            </a:r>
          </a:p>
        </p:txBody>
      </p:sp>
      <p:pic>
        <p:nvPicPr>
          <p:cNvPr id="6" name="Picture Placeholder 5">
            <a:extLst>
              <a:ext uri="{FF2B5EF4-FFF2-40B4-BE49-F238E27FC236}">
                <a16:creationId xmlns:a16="http://schemas.microsoft.com/office/drawing/2014/main" id="{F5CE2E77-C990-4B48-B673-225C005A0743}"/>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a:ext>
            </a:extLst>
          </a:blip>
          <a:srcRect/>
          <a:stretch/>
        </p:blipFill>
        <p:spPr>
          <a:xfrm>
            <a:off x="0" y="1"/>
            <a:ext cx="6094414" cy="6858000"/>
          </a:xfrm>
        </p:spPr>
      </p:pic>
    </p:spTree>
    <p:extLst>
      <p:ext uri="{BB962C8B-B14F-4D97-AF65-F5344CB8AC3E}">
        <p14:creationId xmlns:p14="http://schemas.microsoft.com/office/powerpoint/2010/main" val="303574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5C77AC0-02A1-4018-8FD0-ED4FED41E3BA}"/>
              </a:ext>
            </a:extLst>
          </p:cNvPr>
          <p:cNvSpPr txBox="1"/>
          <p:nvPr/>
        </p:nvSpPr>
        <p:spPr>
          <a:xfrm>
            <a:off x="516572" y="1748790"/>
            <a:ext cx="5004118" cy="1600438"/>
          </a:xfrm>
          <a:prstGeom prst="rect">
            <a:avLst/>
          </a:prstGeom>
          <a:noFill/>
        </p:spPr>
        <p:txBody>
          <a:bodyPr wrap="square" lIns="0" tIns="0" rIns="0" bIns="0" rtlCol="0">
            <a:spAutoFit/>
          </a:bodyPr>
          <a:lstStyle/>
          <a:p>
            <a:r>
              <a:rPr lang="en-US" sz="5200" b="1" dirty="0">
                <a:solidFill>
                  <a:schemeClr val="bg1"/>
                </a:solidFill>
                <a:latin typeface="+mj-lt"/>
              </a:rPr>
              <a:t>Thank </a:t>
            </a:r>
          </a:p>
          <a:p>
            <a:r>
              <a:rPr lang="en-US" sz="5200" b="1" dirty="0">
                <a:solidFill>
                  <a:schemeClr val="bg1"/>
                </a:solidFill>
                <a:latin typeface="+mj-lt"/>
              </a:rPr>
              <a:t>you </a:t>
            </a:r>
          </a:p>
        </p:txBody>
      </p:sp>
      <p:pic>
        <p:nvPicPr>
          <p:cNvPr id="8" name="Picture 7" descr="A person and person sitting on a picnic basket&#10;&#10;Description automatically generated with medium confidence">
            <a:extLst>
              <a:ext uri="{FF2B5EF4-FFF2-40B4-BE49-F238E27FC236}">
                <a16:creationId xmlns:a16="http://schemas.microsoft.com/office/drawing/2014/main" id="{A221FA85-E1AB-8EEB-5737-41FC5537A3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2873"/>
          <a:stretch/>
        </p:blipFill>
        <p:spPr>
          <a:xfrm>
            <a:off x="-1" y="0"/>
            <a:ext cx="12188825" cy="6858000"/>
          </a:xfrm>
          <a:prstGeom prst="rect">
            <a:avLst/>
          </a:prstGeom>
          <a:solidFill>
            <a:schemeClr val="accent2"/>
          </a:solidFill>
        </p:spPr>
      </p:pic>
      <p:sp>
        <p:nvSpPr>
          <p:cNvPr id="4" name="TextBox 3">
            <a:extLst>
              <a:ext uri="{FF2B5EF4-FFF2-40B4-BE49-F238E27FC236}">
                <a16:creationId xmlns:a16="http://schemas.microsoft.com/office/drawing/2014/main" id="{8087DCA6-8F38-F014-9289-066B8ACA1629}"/>
              </a:ext>
            </a:extLst>
          </p:cNvPr>
          <p:cNvSpPr txBox="1"/>
          <p:nvPr/>
        </p:nvSpPr>
        <p:spPr>
          <a:xfrm>
            <a:off x="516572" y="1748790"/>
            <a:ext cx="5004118" cy="1600438"/>
          </a:xfrm>
          <a:prstGeom prst="rect">
            <a:avLst/>
          </a:prstGeom>
          <a:noFill/>
        </p:spPr>
        <p:txBody>
          <a:bodyPr wrap="square" lIns="0" tIns="0" rIns="0" bIns="0" rtlCol="0">
            <a:spAutoFit/>
          </a:bodyPr>
          <a:lstStyle/>
          <a:p>
            <a:r>
              <a:rPr lang="en-US" sz="5200" b="1" dirty="0">
                <a:solidFill>
                  <a:schemeClr val="bg1"/>
                </a:solidFill>
                <a:latin typeface="+mj-lt"/>
              </a:rPr>
              <a:t>Thank </a:t>
            </a:r>
          </a:p>
          <a:p>
            <a:r>
              <a:rPr lang="en-US" sz="5200" b="1" dirty="0">
                <a:solidFill>
                  <a:schemeClr val="bg1"/>
                </a:solidFill>
                <a:latin typeface="+mj-lt"/>
              </a:rPr>
              <a:t>you </a:t>
            </a:r>
          </a:p>
        </p:txBody>
      </p:sp>
      <p:pic>
        <p:nvPicPr>
          <p:cNvPr id="7" name="Graphic 6">
            <a:extLst>
              <a:ext uri="{FF2B5EF4-FFF2-40B4-BE49-F238E27FC236}">
                <a16:creationId xmlns:a16="http://schemas.microsoft.com/office/drawing/2014/main" id="{2456DA4A-8452-49EF-88E2-1A642FE80D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6572" y="6204359"/>
            <a:ext cx="932403" cy="184432"/>
          </a:xfrm>
          <a:prstGeom prst="rect">
            <a:avLst/>
          </a:prstGeom>
        </p:spPr>
      </p:pic>
      <p:pic>
        <p:nvPicPr>
          <p:cNvPr id="3" name="Graphic 2" descr="Aetna logo">
            <a:extLst>
              <a:ext uri="{FF2B5EF4-FFF2-40B4-BE49-F238E27FC236}">
                <a16:creationId xmlns:a16="http://schemas.microsoft.com/office/drawing/2014/main" id="{378E035D-79EA-04CD-354C-5D7928C6D244}"/>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l="-78192" r="78192"/>
          <a:stretch/>
        </p:blipFill>
        <p:spPr>
          <a:xfrm>
            <a:off x="-1935327" y="975431"/>
            <a:ext cx="3075286" cy="608300"/>
          </a:xfrm>
          <a:prstGeom prst="rect">
            <a:avLst/>
          </a:prstGeom>
        </p:spPr>
      </p:pic>
    </p:spTree>
    <p:extLst>
      <p:ext uri="{BB962C8B-B14F-4D97-AF65-F5344CB8AC3E}">
        <p14:creationId xmlns:p14="http://schemas.microsoft.com/office/powerpoint/2010/main" val="1799461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E562D25-309F-4EE7-A015-11A4DA6ED5E2}"/>
              </a:ext>
            </a:extLst>
          </p:cNvPr>
          <p:cNvCxnSpPr/>
          <p:nvPr/>
        </p:nvCxnSpPr>
        <p:spPr>
          <a:xfrm>
            <a:off x="557784" y="710154"/>
            <a:ext cx="585216" cy="0"/>
          </a:xfrm>
          <a:prstGeom prst="line">
            <a:avLst/>
          </a:prstGeom>
          <a:ln w="254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BE49B76-FC18-419D-BF3A-B4325AC0EA87}"/>
              </a:ext>
            </a:extLst>
          </p:cNvPr>
          <p:cNvSpPr txBox="1">
            <a:spLocks/>
          </p:cNvSpPr>
          <p:nvPr/>
        </p:nvSpPr>
        <p:spPr>
          <a:xfrm>
            <a:off x="569912" y="1024851"/>
            <a:ext cx="11063288" cy="3981450"/>
          </a:xfrm>
          <a:prstGeom prst="rect">
            <a:avLst/>
          </a:prstGeom>
        </p:spPr>
        <p:txBody>
          <a:bodyPr lIns="0" rIns="0"/>
          <a:lstStyle>
            <a:lvl1pPr marL="0" indent="0" algn="l" defTabSz="457200" rtl="0" eaLnBrk="1" latinLnBrk="0" hangingPunct="1">
              <a:spcBef>
                <a:spcPts val="1800"/>
              </a:spcBef>
              <a:buClr>
                <a:schemeClr val="tx1"/>
              </a:buClr>
              <a:buFont typeface="Arial"/>
              <a:buNone/>
              <a:defRPr sz="1800" b="0" kern="1200">
                <a:solidFill>
                  <a:schemeClr val="tx1"/>
                </a:solidFill>
                <a:latin typeface="+mn-lt"/>
                <a:ea typeface="+mn-ea"/>
                <a:cs typeface="+mn-cs"/>
              </a:defRPr>
            </a:lvl1pPr>
            <a:lvl2pPr marL="171450" indent="-171450" algn="l" defTabSz="457200" rtl="0" eaLnBrk="1" latinLnBrk="0" hangingPunct="1">
              <a:spcBef>
                <a:spcPts val="1200"/>
              </a:spcBef>
              <a:buClr>
                <a:schemeClr val="tx1"/>
              </a:buClr>
              <a:buFont typeface="Arial"/>
              <a:buChar char="•"/>
              <a:defRPr sz="1800" kern="1200">
                <a:solidFill>
                  <a:schemeClr val="tx1"/>
                </a:solidFill>
                <a:latin typeface="+mn-lt"/>
                <a:ea typeface="+mn-ea"/>
                <a:cs typeface="+mn-cs"/>
              </a:defRPr>
            </a:lvl2pPr>
            <a:lvl3pPr marL="342900" indent="-171450" algn="l" defTabSz="457200" rtl="0" eaLnBrk="1" latinLnBrk="0" hangingPunct="1">
              <a:spcBef>
                <a:spcPts val="600"/>
              </a:spcBef>
              <a:buClr>
                <a:schemeClr val="tx1"/>
              </a:buClr>
              <a:buFont typeface="Lucida Grande"/>
              <a:buChar char="–"/>
              <a:defRPr sz="1600" kern="1200">
                <a:solidFill>
                  <a:schemeClr val="tx1"/>
                </a:solidFill>
                <a:latin typeface="+mn-lt"/>
                <a:ea typeface="+mn-ea"/>
                <a:cs typeface="+mn-cs"/>
              </a:defRPr>
            </a:lvl3pPr>
            <a:lvl4pPr marL="514350" indent="-171450" algn="l" defTabSz="457200" rtl="0" eaLnBrk="1" latinLnBrk="0" hangingPunct="1">
              <a:spcBef>
                <a:spcPts val="600"/>
              </a:spcBef>
              <a:buClr>
                <a:schemeClr val="tx1"/>
              </a:buClr>
              <a:buFont typeface="Arial"/>
              <a:buChar char="•"/>
              <a:defRPr sz="1600" kern="1200">
                <a:solidFill>
                  <a:schemeClr val="tx1"/>
                </a:solidFill>
                <a:latin typeface="+mn-lt"/>
                <a:ea typeface="+mn-ea"/>
                <a:cs typeface="+mn-cs"/>
              </a:defRPr>
            </a:lvl4pPr>
            <a:lvl5pPr marL="742950" indent="-228600" algn="l" defTabSz="457200" rtl="0" eaLnBrk="1" latinLnBrk="0" hangingPunct="1">
              <a:spcBef>
                <a:spcPts val="300"/>
              </a:spcBef>
              <a:buClr>
                <a:schemeClr val="tx1"/>
              </a:buClr>
              <a:buFont typeface="Arial" panose="020B0604020202020204" pitchFamily="34" charset="0"/>
              <a:buChar char="–"/>
              <a:defRPr sz="1600" kern="1200">
                <a:solidFill>
                  <a:schemeClr val="tx1"/>
                </a:solidFill>
                <a:latin typeface="+mn-lt"/>
                <a:ea typeface="+mn-ea"/>
                <a:cs typeface="+mn-cs"/>
              </a:defRPr>
            </a:lvl5pPr>
            <a:lvl6pPr marL="571500" indent="0" algn="l" defTabSz="457200" rtl="0" eaLnBrk="1" latinLnBrk="0" hangingPunct="1">
              <a:spcBef>
                <a:spcPct val="20000"/>
              </a:spcBef>
              <a:buFont typeface="Arial"/>
              <a:buNone/>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pPr>
            <a:r>
              <a:rPr lang="en-US" sz="1100" dirty="0">
                <a:solidFill>
                  <a:schemeClr val="tx2"/>
                </a:solidFill>
              </a:rPr>
              <a:t>Aetna Medicare is a PPO plan with a Medicare contract. Enrollment in our plans depends on contract renewal. For accommodation of persons with special needs at meetings, call </a:t>
            </a:r>
            <a:r>
              <a:rPr lang="en-US" sz="1100" b="1" dirty="0">
                <a:solidFill>
                  <a:schemeClr val="tx2"/>
                </a:solidFill>
              </a:rPr>
              <a:t>1-800-307-4830 (TTY: 711)</a:t>
            </a:r>
            <a:r>
              <a:rPr lang="en-US" sz="1100" dirty="0">
                <a:solidFill>
                  <a:schemeClr val="tx2"/>
                </a:solidFill>
              </a:rPr>
              <a:t>. Out-of-network/non-contracted providers are under no obligation to treat plan members, except in emergency situations. Please call our customer service number or see your Evidence of Coverage for more information, including the cost-sharing that applies to out-of-network services. The formulary and/or pharmacy network may change at any time. You will receive notice when necessary. The Aetna Medicare pharmacy network includes limited lower cost, preferred pharmacies in: Suburban Arizona, Rural California, Urban Kansas, Rural Michigan, Suburban Michigan, Urban Michigan, Urban Missouri, Rural North Dakota, Suburban Utah, Suburban West Virginia, Suburban Wyoming. The lower costs advertised in our plan materials for these pharmacies may not be available at the pharmacy you use. For up-to-date information about our network pharmacies, including whether there are any lower-cost preferred pharmacies in your area, members please call the number on your ID card, non-members please call </a:t>
            </a:r>
            <a:r>
              <a:rPr lang="en-US" sz="1100" b="1" dirty="0">
                <a:solidFill>
                  <a:schemeClr val="tx2"/>
                </a:solidFill>
              </a:rPr>
              <a:t>1-855-338-7027 (TTY: 711)</a:t>
            </a:r>
            <a:r>
              <a:rPr lang="en-US" sz="1100" dirty="0">
                <a:solidFill>
                  <a:schemeClr val="tx2"/>
                </a:solidFill>
              </a:rPr>
              <a:t> or consult the online pharmacy directory at </a:t>
            </a:r>
            <a:r>
              <a:rPr lang="en-US" sz="1100" b="1" dirty="0">
                <a:solidFill>
                  <a:schemeClr val="tx2"/>
                </a:solidFill>
              </a:rPr>
              <a:t>aetnamedicare.com/</a:t>
            </a:r>
            <a:r>
              <a:rPr lang="en-US" sz="1100" b="1" dirty="0" err="1">
                <a:solidFill>
                  <a:schemeClr val="tx2"/>
                </a:solidFill>
              </a:rPr>
              <a:t>pharmacyhelp</a:t>
            </a:r>
            <a:r>
              <a:rPr lang="en-US" sz="1100" dirty="0">
                <a:solidFill>
                  <a:schemeClr val="tx2"/>
                </a:solidFill>
              </a:rPr>
              <a:t>. For mail order, you can get prescription drugs shipped to your home through the network mail-order delivery program. Typically, mail-order drugs arrive within 10 days. You can call </a:t>
            </a:r>
            <a:r>
              <a:rPr lang="en-US" sz="1100" b="1" dirty="0">
                <a:solidFill>
                  <a:schemeClr val="tx2"/>
                </a:solidFill>
              </a:rPr>
              <a:t>1-855-648-0391 (TTY: 711) </a:t>
            </a:r>
            <a:r>
              <a:rPr lang="en-US" sz="1100" dirty="0">
                <a:solidFill>
                  <a:schemeClr val="tx2"/>
                </a:solidFill>
              </a:rPr>
              <a:t>if you do not receive your mail-order drugs within this timeframe. Members may have the option to sign up for automated mail-order delivery. See Evidence of Coverage for a complete description of plan benefits, exclusions, limitations and conditions of coverage. Plan features and availability may vary by service area. Participating health care providers are independent contractors and are neither agents nor employees of Aetna. The availability of any particular provider cannot be guaranteed, and provider network composition is subject to change. </a:t>
            </a:r>
            <a:r>
              <a:rPr lang="en-US" sz="1100" dirty="0" err="1">
                <a:solidFill>
                  <a:schemeClr val="tx2"/>
                </a:solidFill>
              </a:rPr>
              <a:t>SilverSneakers</a:t>
            </a:r>
            <a:r>
              <a:rPr lang="en-US" sz="1100" dirty="0">
                <a:solidFill>
                  <a:schemeClr val="tx2"/>
                </a:solidFill>
              </a:rPr>
              <a:t> is a registered trademark of </a:t>
            </a:r>
            <a:r>
              <a:rPr lang="en-US" sz="1100" dirty="0" err="1">
                <a:solidFill>
                  <a:schemeClr val="tx2"/>
                </a:solidFill>
              </a:rPr>
              <a:t>Tivity</a:t>
            </a:r>
            <a:r>
              <a:rPr lang="en-US" sz="1100" dirty="0">
                <a:solidFill>
                  <a:schemeClr val="tx2"/>
                </a:solidFill>
              </a:rPr>
              <a:t> Health, Inc. © 2023 </a:t>
            </a:r>
            <a:r>
              <a:rPr lang="en-US" sz="1100" dirty="0" err="1">
                <a:solidFill>
                  <a:schemeClr val="tx2"/>
                </a:solidFill>
              </a:rPr>
              <a:t>Tivity</a:t>
            </a:r>
            <a:r>
              <a:rPr lang="en-US" sz="1100" dirty="0">
                <a:solidFill>
                  <a:schemeClr val="tx2"/>
                </a:solidFill>
              </a:rPr>
              <a:t> Health, Inc. All rights reserved. Apple, Apple Fitness+ and iPhone are trademarks of Apple Inc., registered in the U.S. and other countries. App Store is a service mark of Apple Inc. To send a complaint to Aetna, call the Plan or the number on your member ID card. To send a complaint to Medicare, call 1-800-MEDICARE (TTY users should call 1- 877-486-2048), 24 hours a day/7 days a week. If your complaint involves a broker or agent, be sure to include the name of the person when filing your grievance.</a:t>
            </a:r>
          </a:p>
          <a:p>
            <a:pPr algn="just">
              <a:spcBef>
                <a:spcPts val="1200"/>
              </a:spcBef>
            </a:pPr>
            <a:endParaRPr lang="en-US" sz="1100" dirty="0">
              <a:solidFill>
                <a:schemeClr val="tx2"/>
              </a:solidFill>
            </a:endParaRPr>
          </a:p>
          <a:p>
            <a:pPr algn="just">
              <a:spcBef>
                <a:spcPts val="1200"/>
              </a:spcBef>
            </a:pPr>
            <a:r>
              <a:rPr lang="en-US" sz="1100" dirty="0">
                <a:solidFill>
                  <a:schemeClr val="tx2"/>
                </a:solidFill>
              </a:rPr>
              <a:t>Aetna®, CVS Caremark®, CVS Pharmacy® which owns CVS </a:t>
            </a:r>
            <a:r>
              <a:rPr lang="en-US" sz="1100" dirty="0" err="1">
                <a:solidFill>
                  <a:schemeClr val="tx2"/>
                </a:solidFill>
              </a:rPr>
              <a:t>HealthHUB</a:t>
            </a:r>
            <a:r>
              <a:rPr lang="en-US" sz="1100" dirty="0">
                <a:solidFill>
                  <a:schemeClr val="tx2"/>
                </a:solidFill>
              </a:rPr>
              <a:t>™ locations and MinuteClinic, LLC (which either operates or provides certain management support services to MinuteClinic-branded walk-in clinics) are part of the CVS Health® family of companies.</a:t>
            </a:r>
          </a:p>
          <a:p>
            <a:pPr algn="just">
              <a:spcBef>
                <a:spcPts val="1200"/>
              </a:spcBef>
            </a:pPr>
            <a:endParaRPr lang="en-US" sz="1100" dirty="0">
              <a:solidFill>
                <a:schemeClr val="tx2"/>
              </a:solidFill>
            </a:endParaRPr>
          </a:p>
          <a:p>
            <a:pPr algn="just">
              <a:spcBef>
                <a:spcPts val="1200"/>
              </a:spcBef>
            </a:pPr>
            <a:endParaRPr lang="en-US" sz="1100" dirty="0">
              <a:solidFill>
                <a:schemeClr val="tx2"/>
              </a:solidFill>
            </a:endParaRPr>
          </a:p>
          <a:p>
            <a:pPr algn="just">
              <a:spcBef>
                <a:spcPts val="1200"/>
              </a:spcBef>
            </a:pPr>
            <a:endParaRPr lang="en-US" sz="1100" dirty="0">
              <a:solidFill>
                <a:schemeClr val="tx2"/>
              </a:solidFill>
            </a:endParaRPr>
          </a:p>
          <a:p>
            <a:pPr algn="just">
              <a:spcBef>
                <a:spcPts val="1200"/>
              </a:spcBef>
            </a:pPr>
            <a:r>
              <a:rPr lang="en-US" sz="1100" dirty="0">
                <a:solidFill>
                  <a:schemeClr val="tx2"/>
                </a:solidFill>
              </a:rPr>
              <a:t>©2023 Aetna Inc.</a:t>
            </a:r>
          </a:p>
          <a:p>
            <a:pPr algn="just">
              <a:spcBef>
                <a:spcPts val="1200"/>
              </a:spcBef>
            </a:pPr>
            <a:r>
              <a:rPr lang="en-US" sz="1100" dirty="0">
                <a:solidFill>
                  <a:schemeClr val="tx2"/>
                </a:solidFill>
              </a:rPr>
              <a:t>Y0001_GRP_6089_2024_M</a:t>
            </a:r>
          </a:p>
        </p:txBody>
      </p:sp>
    </p:spTree>
    <p:extLst>
      <p:ext uri="{BB962C8B-B14F-4D97-AF65-F5344CB8AC3E}">
        <p14:creationId xmlns:p14="http://schemas.microsoft.com/office/powerpoint/2010/main" val="297472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A698-5F0E-4A1D-B74E-F2B221392ACB}"/>
              </a:ext>
            </a:extLst>
          </p:cNvPr>
          <p:cNvSpPr>
            <a:spLocks noGrp="1"/>
          </p:cNvSpPr>
          <p:nvPr>
            <p:ph type="title"/>
          </p:nvPr>
        </p:nvSpPr>
        <p:spPr/>
        <p:txBody>
          <a:bodyPr/>
          <a:lstStyle/>
          <a:p>
            <a:r>
              <a:rPr lang="en-US" sz="2600" dirty="0">
                <a:solidFill>
                  <a:schemeClr val="accent2"/>
                </a:solidFill>
              </a:rPr>
              <a:t>What we’ll cover</a:t>
            </a:r>
          </a:p>
        </p:txBody>
      </p:sp>
      <p:sp>
        <p:nvSpPr>
          <p:cNvPr id="3" name="Text Placeholder 2"/>
          <p:cNvSpPr>
            <a:spLocks noGrp="1"/>
          </p:cNvSpPr>
          <p:nvPr>
            <p:ph type="body" sz="quarter" idx="15"/>
          </p:nvPr>
        </p:nvSpPr>
        <p:spPr>
          <a:xfrm>
            <a:off x="557784" y="1755739"/>
            <a:ext cx="5094871" cy="3985305"/>
          </a:xfrm>
        </p:spPr>
        <p:txBody>
          <a:bodyPr/>
          <a:lstStyle/>
          <a:p>
            <a:pPr marL="285750" indent="-285750">
              <a:spcBef>
                <a:spcPts val="1200"/>
              </a:spcBef>
              <a:buClr>
                <a:schemeClr val="accent2"/>
              </a:buClr>
              <a:buFont typeface="Arial" panose="020B0604020202020204" pitchFamily="34" charset="0"/>
              <a:buChar char="•"/>
            </a:pPr>
            <a:r>
              <a:rPr lang="en-US" b="0" dirty="0"/>
              <a:t>The parts of Medicare</a:t>
            </a:r>
          </a:p>
          <a:p>
            <a:pPr marL="285750" indent="-285750">
              <a:spcBef>
                <a:spcPts val="1200"/>
              </a:spcBef>
              <a:buClr>
                <a:schemeClr val="accent2"/>
              </a:buClr>
              <a:buFont typeface="Arial" panose="020B0604020202020204" pitchFamily="34" charset="0"/>
              <a:buChar char="•"/>
            </a:pPr>
            <a:r>
              <a:rPr lang="en-US" b="0" dirty="0"/>
              <a:t>How we make it simple to see your doctors</a:t>
            </a:r>
          </a:p>
          <a:p>
            <a:pPr marL="285750" indent="-285750">
              <a:spcBef>
                <a:spcPts val="1200"/>
              </a:spcBef>
              <a:buClr>
                <a:schemeClr val="accent2"/>
              </a:buClr>
              <a:buFont typeface="Arial" panose="020B0604020202020204" pitchFamily="34" charset="0"/>
              <a:buChar char="•"/>
            </a:pPr>
            <a:r>
              <a:rPr lang="en-US" b="0" dirty="0"/>
              <a:t>Your coverage and costs with the Aetna Medicare Advantage with prescription coverage </a:t>
            </a:r>
          </a:p>
          <a:p>
            <a:pPr marL="285750" indent="-285750">
              <a:spcBef>
                <a:spcPts val="1200"/>
              </a:spcBef>
              <a:buClr>
                <a:schemeClr val="accent2"/>
              </a:buClr>
              <a:buFont typeface="Arial" panose="020B0604020202020204" pitchFamily="34" charset="0"/>
              <a:buChar char="•"/>
            </a:pPr>
            <a:r>
              <a:rPr lang="en-US" b="0" dirty="0"/>
              <a:t>How you get more with Aetna Medicare Advantage </a:t>
            </a:r>
          </a:p>
          <a:p>
            <a:pPr marL="285750" indent="-285750">
              <a:spcBef>
                <a:spcPts val="1200"/>
              </a:spcBef>
              <a:buClr>
                <a:schemeClr val="accent2"/>
              </a:buClr>
              <a:buFont typeface="Arial" panose="020B0604020202020204" pitchFamily="34" charset="0"/>
              <a:buChar char="•"/>
            </a:pPr>
            <a:r>
              <a:rPr lang="en-US" b="0" dirty="0"/>
              <a:t>What happens next?</a:t>
            </a:r>
          </a:p>
          <a:p>
            <a:pPr marL="285750" indent="-285750">
              <a:spcBef>
                <a:spcPts val="1200"/>
              </a:spcBef>
              <a:buClr>
                <a:schemeClr val="accent2"/>
              </a:buClr>
              <a:buFont typeface="Arial" panose="020B0604020202020204" pitchFamily="34" charset="0"/>
              <a:buChar char="•"/>
            </a:pPr>
            <a:r>
              <a:rPr lang="en-US" b="0" dirty="0"/>
              <a:t>Answers to your questions</a:t>
            </a:r>
          </a:p>
        </p:txBody>
      </p:sp>
      <p:pic>
        <p:nvPicPr>
          <p:cNvPr id="5" name="Picture 4">
            <a:extLst>
              <a:ext uri="{FF2B5EF4-FFF2-40B4-BE49-F238E27FC236}">
                <a16:creationId xmlns:a16="http://schemas.microsoft.com/office/drawing/2014/main" id="{542A61D9-FED1-BBAC-A8DB-E0F946069AF4}"/>
              </a:ext>
            </a:extLst>
          </p:cNvPr>
          <p:cNvPicPr>
            <a:picLocks noChangeAspect="1"/>
          </p:cNvPicPr>
          <p:nvPr/>
        </p:nvPicPr>
        <p:blipFill>
          <a:blip r:embed="rId3"/>
          <a:stretch>
            <a:fillRect/>
          </a:stretch>
        </p:blipFill>
        <p:spPr>
          <a:xfrm>
            <a:off x="5767056" y="1298173"/>
            <a:ext cx="6043943" cy="4051343"/>
          </a:xfrm>
          <a:prstGeom prst="rect">
            <a:avLst/>
          </a:prstGeom>
        </p:spPr>
      </p:pic>
    </p:spTree>
    <p:extLst>
      <p:ext uri="{BB962C8B-B14F-4D97-AF65-F5344CB8AC3E}">
        <p14:creationId xmlns:p14="http://schemas.microsoft.com/office/powerpoint/2010/main" val="14556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8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4522093E-41AB-4F0E-82F5-69258F20EEB7}"/>
              </a:ext>
            </a:extLst>
          </p:cNvPr>
          <p:cNvCxnSpPr/>
          <p:nvPr/>
        </p:nvCxnSpPr>
        <p:spPr>
          <a:xfrm>
            <a:off x="5144963" y="1747608"/>
            <a:ext cx="0" cy="310896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617682" y="2596253"/>
            <a:ext cx="3989385" cy="1208557"/>
          </a:xfrm>
        </p:spPr>
        <p:txBody>
          <a:bodyPr/>
          <a:lstStyle/>
          <a:p>
            <a:r>
              <a:rPr lang="en-US" dirty="0"/>
              <a:t>What is Medicare Advantage?</a:t>
            </a:r>
            <a:br>
              <a:rPr lang="en-US" dirty="0"/>
            </a:br>
            <a:r>
              <a:rPr lang="en-US" sz="2400" dirty="0">
                <a:solidFill>
                  <a:schemeClr val="accent2"/>
                </a:solidFill>
              </a:rPr>
              <a:t>Benefits that go beyond Original Medicare</a:t>
            </a:r>
            <a:endParaRPr lang="en-US" dirty="0">
              <a:solidFill>
                <a:schemeClr val="accent2"/>
              </a:solidFill>
            </a:endParaRPr>
          </a:p>
        </p:txBody>
      </p:sp>
      <p:sp>
        <p:nvSpPr>
          <p:cNvPr id="17" name="Rectangle 16">
            <a:extLst>
              <a:ext uri="{FF2B5EF4-FFF2-40B4-BE49-F238E27FC236}">
                <a16:creationId xmlns:a16="http://schemas.microsoft.com/office/drawing/2014/main" id="{DC82AEBD-36D6-439F-970D-4F878322F26F}"/>
              </a:ext>
            </a:extLst>
          </p:cNvPr>
          <p:cNvSpPr/>
          <p:nvPr/>
        </p:nvSpPr>
        <p:spPr>
          <a:xfrm>
            <a:off x="5737364" y="1008944"/>
            <a:ext cx="3751007" cy="738664"/>
          </a:xfrm>
          <a:prstGeom prst="rect">
            <a:avLst/>
          </a:prstGeom>
        </p:spPr>
        <p:txBody>
          <a:bodyPr wrap="square" lIns="0" tIns="0" rIns="0" bIns="0" anchor="ctr">
            <a:spAutoFit/>
          </a:bodyPr>
          <a:lstStyle/>
          <a:p>
            <a:pPr marL="285750" lvl="0" indent="-285750">
              <a:buFont typeface="Arial" panose="020B0604020202020204" pitchFamily="34" charset="0"/>
              <a:buChar char="•"/>
              <a:defRPr/>
            </a:pPr>
            <a:r>
              <a:rPr lang="en-US" sz="1600" dirty="0">
                <a:solidFill>
                  <a:schemeClr val="tx2"/>
                </a:solidFill>
              </a:rPr>
              <a:t>Approved by Medicare and administered by an insurance carrier such as Aetna®.</a:t>
            </a:r>
          </a:p>
        </p:txBody>
      </p:sp>
      <p:sp>
        <p:nvSpPr>
          <p:cNvPr id="21" name="Rectangle 20">
            <a:extLst>
              <a:ext uri="{FF2B5EF4-FFF2-40B4-BE49-F238E27FC236}">
                <a16:creationId xmlns:a16="http://schemas.microsoft.com/office/drawing/2014/main" id="{921A7A2A-06CF-4336-BAD1-20698BB91228}"/>
              </a:ext>
            </a:extLst>
          </p:cNvPr>
          <p:cNvSpPr/>
          <p:nvPr/>
        </p:nvSpPr>
        <p:spPr>
          <a:xfrm>
            <a:off x="5737364" y="2213821"/>
            <a:ext cx="3751003" cy="738664"/>
          </a:xfrm>
          <a:prstGeom prst="rect">
            <a:avLst/>
          </a:prstGeom>
        </p:spPr>
        <p:txBody>
          <a:bodyPr wrap="square" lIns="0" tIns="0" rIns="0" bIns="0" anchor="ctr">
            <a:spAutoFit/>
          </a:bodyPr>
          <a:lstStyle/>
          <a:p>
            <a:pPr marL="285750" lvl="0" indent="-285750">
              <a:buFont typeface="Arial" panose="020B0604020202020204" pitchFamily="34" charset="0"/>
              <a:buChar char="•"/>
              <a:defRPr/>
            </a:pPr>
            <a:r>
              <a:rPr lang="en-US" sz="1600" dirty="0">
                <a:solidFill>
                  <a:schemeClr val="tx2"/>
                </a:solidFill>
              </a:rPr>
              <a:t>Provides the same Original Medicare Part A (hospital) and Part B (medical) benefits.</a:t>
            </a:r>
          </a:p>
        </p:txBody>
      </p:sp>
      <p:sp>
        <p:nvSpPr>
          <p:cNvPr id="22" name="Rectangle 21">
            <a:extLst>
              <a:ext uri="{FF2B5EF4-FFF2-40B4-BE49-F238E27FC236}">
                <a16:creationId xmlns:a16="http://schemas.microsoft.com/office/drawing/2014/main" id="{7EAA6A55-E3DC-458B-9683-A2BAA53A8D1A}"/>
              </a:ext>
            </a:extLst>
          </p:cNvPr>
          <p:cNvSpPr/>
          <p:nvPr/>
        </p:nvSpPr>
        <p:spPr>
          <a:xfrm>
            <a:off x="5730629" y="3372791"/>
            <a:ext cx="3667850" cy="1231106"/>
          </a:xfrm>
          <a:prstGeom prst="rect">
            <a:avLst/>
          </a:prstGeom>
        </p:spPr>
        <p:txBody>
          <a:bodyPr wrap="square" lIns="0" tIns="0" rIns="0" bIns="0" anchor="ctr">
            <a:spAutoFit/>
          </a:bodyPr>
          <a:lstStyle/>
          <a:p>
            <a:pPr marL="285750" lvl="0" indent="-285750">
              <a:buFont typeface="Arial" panose="020B0604020202020204" pitchFamily="34" charset="0"/>
              <a:buChar char="•"/>
              <a:defRPr/>
            </a:pPr>
            <a:endParaRPr lang="en-US" sz="1600" dirty="0">
              <a:solidFill>
                <a:schemeClr val="tx2"/>
              </a:solidFill>
            </a:endParaRPr>
          </a:p>
          <a:p>
            <a:pPr marL="285750" lvl="0" indent="-285750">
              <a:buFont typeface="Arial" panose="020B0604020202020204" pitchFamily="34" charset="0"/>
              <a:buChar char="•"/>
              <a:defRPr/>
            </a:pPr>
            <a:r>
              <a:rPr lang="en-US" sz="1600" dirty="0">
                <a:solidFill>
                  <a:schemeClr val="tx2"/>
                </a:solidFill>
              </a:rPr>
              <a:t>Includes additional benefits, such as </a:t>
            </a:r>
            <a:r>
              <a:rPr lang="en-US" sz="1600" dirty="0"/>
              <a:t>health advocacy programs, </a:t>
            </a:r>
            <a:r>
              <a:rPr lang="en-US" sz="1600" dirty="0">
                <a:solidFill>
                  <a:schemeClr val="tx2"/>
                </a:solidFill>
              </a:rPr>
              <a:t>personalized nurse support and more, at </a:t>
            </a:r>
            <a:r>
              <a:rPr lang="en-US" sz="1600" b="1" dirty="0">
                <a:solidFill>
                  <a:schemeClr val="tx2"/>
                </a:solidFill>
              </a:rPr>
              <a:t>no extra cost.</a:t>
            </a:r>
          </a:p>
        </p:txBody>
      </p:sp>
      <p:cxnSp>
        <p:nvCxnSpPr>
          <p:cNvPr id="36" name="Straight Connector 35">
            <a:extLst>
              <a:ext uri="{FF2B5EF4-FFF2-40B4-BE49-F238E27FC236}">
                <a16:creationId xmlns:a16="http://schemas.microsoft.com/office/drawing/2014/main" id="{9D448473-C2CF-46C6-9204-00E930766428}"/>
              </a:ext>
            </a:extLst>
          </p:cNvPr>
          <p:cNvCxnSpPr/>
          <p:nvPr/>
        </p:nvCxnSpPr>
        <p:spPr>
          <a:xfrm>
            <a:off x="7294106" y="1965774"/>
            <a:ext cx="420134" cy="0"/>
          </a:xfrm>
          <a:prstGeom prst="line">
            <a:avLst/>
          </a:prstGeom>
          <a:ln w="127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A5F397C-6889-46B6-B4DE-FC694ADFB32B}"/>
              </a:ext>
            </a:extLst>
          </p:cNvPr>
          <p:cNvCxnSpPr/>
          <p:nvPr/>
        </p:nvCxnSpPr>
        <p:spPr>
          <a:xfrm>
            <a:off x="7294106" y="3282014"/>
            <a:ext cx="420134" cy="0"/>
          </a:xfrm>
          <a:prstGeom prst="line">
            <a:avLst/>
          </a:prstGeom>
          <a:ln w="127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Coverage levels premium">
            <a:extLst>
              <a:ext uri="{FF2B5EF4-FFF2-40B4-BE49-F238E27FC236}">
                <a16:creationId xmlns:a16="http://schemas.microsoft.com/office/drawing/2014/main" id="{CB5523FB-BE2F-4999-9CEB-22F90378A809}"/>
              </a:ext>
            </a:extLst>
          </p:cNvPr>
          <p:cNvPicPr>
            <a:picLocks noChangeAspect="1"/>
          </p:cNvPicPr>
          <p:nvPr/>
        </p:nvPicPr>
        <p:blipFill>
          <a:blip r:embed="rId3"/>
          <a:stretch>
            <a:fillRect/>
          </a:stretch>
        </p:blipFill>
        <p:spPr>
          <a:xfrm>
            <a:off x="10361815" y="5128047"/>
            <a:ext cx="640080" cy="872265"/>
          </a:xfrm>
          <a:prstGeom prst="rect">
            <a:avLst/>
          </a:prstGeom>
        </p:spPr>
      </p:pic>
      <p:pic>
        <p:nvPicPr>
          <p:cNvPr id="15" name="Picture 14" descr="Network of health professionals">
            <a:extLst>
              <a:ext uri="{FF2B5EF4-FFF2-40B4-BE49-F238E27FC236}">
                <a16:creationId xmlns:a16="http://schemas.microsoft.com/office/drawing/2014/main" id="{DA7C48D5-E9A0-4254-A4A3-8BB7D1E7319C}"/>
              </a:ext>
            </a:extLst>
          </p:cNvPr>
          <p:cNvPicPr>
            <a:picLocks noChangeAspect="1"/>
          </p:cNvPicPr>
          <p:nvPr/>
        </p:nvPicPr>
        <p:blipFill>
          <a:blip r:embed="rId4"/>
          <a:stretch>
            <a:fillRect/>
          </a:stretch>
        </p:blipFill>
        <p:spPr>
          <a:xfrm>
            <a:off x="10210142" y="2190566"/>
            <a:ext cx="791753" cy="713232"/>
          </a:xfrm>
          <a:prstGeom prst="rect">
            <a:avLst/>
          </a:prstGeom>
        </p:spPr>
      </p:pic>
      <p:pic>
        <p:nvPicPr>
          <p:cNvPr id="16" name="Picture 15" descr="Reduce diabetes risk">
            <a:extLst>
              <a:ext uri="{FF2B5EF4-FFF2-40B4-BE49-F238E27FC236}">
                <a16:creationId xmlns:a16="http://schemas.microsoft.com/office/drawing/2014/main" id="{B0FE1901-9FA4-4611-A4A8-4404E04CD52B}"/>
              </a:ext>
            </a:extLst>
          </p:cNvPr>
          <p:cNvPicPr>
            <a:picLocks noChangeAspect="1"/>
          </p:cNvPicPr>
          <p:nvPr/>
        </p:nvPicPr>
        <p:blipFill>
          <a:blip r:embed="rId5"/>
          <a:stretch>
            <a:fillRect/>
          </a:stretch>
        </p:blipFill>
        <p:spPr>
          <a:xfrm>
            <a:off x="10216080" y="3668304"/>
            <a:ext cx="903291" cy="640080"/>
          </a:xfrm>
          <a:prstGeom prst="rect">
            <a:avLst/>
          </a:prstGeom>
        </p:spPr>
      </p:pic>
      <p:sp>
        <p:nvSpPr>
          <p:cNvPr id="12" name="Rectangle 11">
            <a:extLst>
              <a:ext uri="{FF2B5EF4-FFF2-40B4-BE49-F238E27FC236}">
                <a16:creationId xmlns:a16="http://schemas.microsoft.com/office/drawing/2014/main" id="{664B77BD-D0BE-4EE4-AC5A-9857EA63C986}"/>
              </a:ext>
            </a:extLst>
          </p:cNvPr>
          <p:cNvSpPr/>
          <p:nvPr/>
        </p:nvSpPr>
        <p:spPr>
          <a:xfrm>
            <a:off x="5737365" y="4948628"/>
            <a:ext cx="3751002" cy="1231106"/>
          </a:xfrm>
          <a:prstGeom prst="rect">
            <a:avLst/>
          </a:prstGeom>
        </p:spPr>
        <p:txBody>
          <a:bodyPr wrap="square" lIns="0" tIns="0" rIns="0" bIns="0" anchor="ctr">
            <a:spAutoFit/>
          </a:bodyPr>
          <a:lstStyle/>
          <a:p>
            <a:pPr marL="285750" lvl="0" indent="-285750">
              <a:buFont typeface="Arial" panose="020B0604020202020204" pitchFamily="34" charset="0"/>
              <a:buChar char="•"/>
              <a:defRPr/>
            </a:pPr>
            <a:endParaRPr lang="en-US" sz="1600" dirty="0">
              <a:solidFill>
                <a:schemeClr val="tx2"/>
              </a:solidFill>
            </a:endParaRPr>
          </a:p>
          <a:p>
            <a:pPr marL="285750" lvl="0" indent="-285750">
              <a:buFont typeface="Arial" panose="020B0604020202020204" pitchFamily="34" charset="0"/>
              <a:buChar char="•"/>
              <a:defRPr/>
            </a:pPr>
            <a:r>
              <a:rPr lang="en-US" sz="1600" dirty="0"/>
              <a:t>A</a:t>
            </a:r>
            <a:r>
              <a:rPr lang="en-US" sz="1600" dirty="0">
                <a:solidFill>
                  <a:schemeClr val="tx2"/>
                </a:solidFill>
              </a:rPr>
              <a:t> yearly limit on out-of-pocket costs for covered medical services, unlike Original Medicare.</a:t>
            </a:r>
          </a:p>
          <a:p>
            <a:pPr lvl="0">
              <a:defRPr/>
            </a:pPr>
            <a:endParaRPr lang="en-US" sz="1600" b="1" dirty="0">
              <a:solidFill>
                <a:schemeClr val="tx2"/>
              </a:solidFill>
            </a:endParaRPr>
          </a:p>
        </p:txBody>
      </p:sp>
      <p:cxnSp>
        <p:nvCxnSpPr>
          <p:cNvPr id="18" name="Straight Connector 17">
            <a:extLst>
              <a:ext uri="{FF2B5EF4-FFF2-40B4-BE49-F238E27FC236}">
                <a16:creationId xmlns:a16="http://schemas.microsoft.com/office/drawing/2014/main" id="{B6BA637D-518B-4722-9814-D1B82D7140F8}"/>
              </a:ext>
            </a:extLst>
          </p:cNvPr>
          <p:cNvCxnSpPr/>
          <p:nvPr/>
        </p:nvCxnSpPr>
        <p:spPr>
          <a:xfrm>
            <a:off x="7294106" y="4938374"/>
            <a:ext cx="420134" cy="0"/>
          </a:xfrm>
          <a:prstGeom prst="line">
            <a:avLst/>
          </a:prstGeom>
          <a:ln w="12700" cmpd="sng">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Values pictogram.">
            <a:extLst>
              <a:ext uri="{FF2B5EF4-FFF2-40B4-BE49-F238E27FC236}">
                <a16:creationId xmlns:a16="http://schemas.microsoft.com/office/drawing/2014/main" id="{F1EE741A-030D-48F1-BF2E-9E03D1F4777C}"/>
              </a:ext>
            </a:extLst>
          </p:cNvPr>
          <p:cNvPicPr>
            <a:picLocks noChangeAspect="1"/>
          </p:cNvPicPr>
          <p:nvPr/>
        </p:nvPicPr>
        <p:blipFill>
          <a:blip r:embed="rId6"/>
          <a:stretch>
            <a:fillRect/>
          </a:stretch>
        </p:blipFill>
        <p:spPr>
          <a:xfrm>
            <a:off x="10091012" y="913997"/>
            <a:ext cx="960120" cy="709108"/>
          </a:xfrm>
          <a:prstGeom prst="rect">
            <a:avLst/>
          </a:prstGeom>
        </p:spPr>
      </p:pic>
    </p:spTree>
    <p:extLst>
      <p:ext uri="{BB962C8B-B14F-4D97-AF65-F5344CB8AC3E}">
        <p14:creationId xmlns:p14="http://schemas.microsoft.com/office/powerpoint/2010/main" val="179062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sz="half" idx="1"/>
          </p:nvPr>
        </p:nvSpPr>
        <p:spPr>
          <a:xfrm>
            <a:off x="1181439" y="2986123"/>
            <a:ext cx="2505456" cy="2576473"/>
          </a:xfrm>
        </p:spPr>
        <p:txBody>
          <a:bodyPr/>
          <a:lstStyle/>
          <a:p>
            <a:r>
              <a:rPr lang="en-US" dirty="0">
                <a:solidFill>
                  <a:srgbClr val="0B315E"/>
                </a:solidFill>
              </a:rPr>
              <a:t>Copay</a:t>
            </a:r>
          </a:p>
          <a:p>
            <a:pPr lvl="1"/>
            <a:r>
              <a:rPr lang="en-US" sz="1400" dirty="0"/>
              <a:t>A fixed amount you</a:t>
            </a:r>
            <a:br>
              <a:rPr lang="en-US" sz="1400" dirty="0"/>
            </a:br>
            <a:r>
              <a:rPr lang="en-US" sz="1400" dirty="0"/>
              <a:t>pay for covered health services.</a:t>
            </a:r>
          </a:p>
          <a:p>
            <a:pPr lvl="1"/>
            <a:r>
              <a:rPr lang="en-US" sz="1400" i="1" dirty="0">
                <a:solidFill>
                  <a:srgbClr val="0B315E"/>
                </a:solidFill>
              </a:rPr>
              <a:t>For example:</a:t>
            </a:r>
          </a:p>
          <a:p>
            <a:pPr lvl="1"/>
            <a:r>
              <a:rPr lang="en-US" sz="1400" b="1" dirty="0">
                <a:solidFill>
                  <a:srgbClr val="0B315E"/>
                </a:solidFill>
              </a:rPr>
              <a:t>$0 copay </a:t>
            </a:r>
            <a:r>
              <a:rPr lang="en-US" sz="1400" dirty="0"/>
              <a:t>for a primary care provider office visit.</a:t>
            </a:r>
          </a:p>
        </p:txBody>
      </p:sp>
      <p:sp>
        <p:nvSpPr>
          <p:cNvPr id="4" name="Content Placeholder 3"/>
          <p:cNvSpPr>
            <a:spLocks noGrp="1"/>
          </p:cNvSpPr>
          <p:nvPr>
            <p:ph sz="half" idx="10"/>
          </p:nvPr>
        </p:nvSpPr>
        <p:spPr>
          <a:xfrm>
            <a:off x="3686895" y="2986123"/>
            <a:ext cx="2505456" cy="2678076"/>
          </a:xfrm>
        </p:spPr>
        <p:txBody>
          <a:bodyPr/>
          <a:lstStyle/>
          <a:p>
            <a:r>
              <a:rPr lang="en-US" dirty="0">
                <a:solidFill>
                  <a:srgbClr val="0B315E"/>
                </a:solidFill>
              </a:rPr>
              <a:t>Deductible</a:t>
            </a:r>
          </a:p>
          <a:p>
            <a:pPr lvl="1"/>
            <a:r>
              <a:rPr lang="en-US" sz="1400" dirty="0"/>
              <a:t>The amount of money </a:t>
            </a:r>
            <a:br>
              <a:rPr lang="en-US" sz="1400" dirty="0"/>
            </a:br>
            <a:r>
              <a:rPr lang="en-US" sz="1400" dirty="0"/>
              <a:t>you pay out of pocket </a:t>
            </a:r>
            <a:br>
              <a:rPr lang="en-US" sz="1400" dirty="0"/>
            </a:br>
            <a:r>
              <a:rPr lang="en-US" sz="1400" dirty="0"/>
              <a:t>annually before the </a:t>
            </a:r>
            <a:br>
              <a:rPr lang="en-US" sz="1400" dirty="0"/>
            </a:br>
            <a:r>
              <a:rPr lang="en-US" sz="1400" dirty="0"/>
              <a:t>plan pays.</a:t>
            </a:r>
          </a:p>
          <a:p>
            <a:pPr lvl="1"/>
            <a:r>
              <a:rPr lang="en-US" sz="1400" i="1" dirty="0">
                <a:solidFill>
                  <a:srgbClr val="0B315E"/>
                </a:solidFill>
              </a:rPr>
              <a:t>For example:</a:t>
            </a:r>
          </a:p>
          <a:p>
            <a:pPr lvl="1"/>
            <a:r>
              <a:rPr lang="en-US" sz="1400" b="1">
                <a:solidFill>
                  <a:srgbClr val="0B315E"/>
                </a:solidFill>
              </a:rPr>
              <a:t>$0 </a:t>
            </a:r>
            <a:r>
              <a:rPr lang="en-US" sz="1400" b="1" dirty="0">
                <a:solidFill>
                  <a:srgbClr val="0B315E"/>
                </a:solidFill>
              </a:rPr>
              <a:t>copay </a:t>
            </a:r>
            <a:r>
              <a:rPr lang="en-US" sz="1400" dirty="0"/>
              <a:t>on the Aetna® plan.</a:t>
            </a:r>
          </a:p>
        </p:txBody>
      </p:sp>
      <p:sp>
        <p:nvSpPr>
          <p:cNvPr id="6" name="Content Placeholder 5"/>
          <p:cNvSpPr>
            <a:spLocks noGrp="1"/>
          </p:cNvSpPr>
          <p:nvPr>
            <p:ph sz="half" idx="12"/>
          </p:nvPr>
        </p:nvSpPr>
        <p:spPr>
          <a:xfrm>
            <a:off x="6507253" y="2979973"/>
            <a:ext cx="2626874" cy="2362198"/>
          </a:xfrm>
        </p:spPr>
        <p:txBody>
          <a:bodyPr/>
          <a:lstStyle/>
          <a:p>
            <a:r>
              <a:rPr lang="en-US" dirty="0">
                <a:solidFill>
                  <a:srgbClr val="0B315E"/>
                </a:solidFill>
              </a:rPr>
              <a:t>Out-of-pocket maximum</a:t>
            </a:r>
          </a:p>
          <a:p>
            <a:pPr lvl="1"/>
            <a:r>
              <a:rPr lang="en-US" sz="1400" dirty="0"/>
              <a:t>The most you have to pay </a:t>
            </a:r>
            <a:br>
              <a:rPr lang="en-US" sz="1400" dirty="0"/>
            </a:br>
            <a:r>
              <a:rPr lang="en-US" sz="1400" dirty="0"/>
              <a:t>for covered medical services, subject to your deductible and coinsurance, in a plan year.</a:t>
            </a:r>
          </a:p>
          <a:p>
            <a:pPr lvl="1"/>
            <a:r>
              <a:rPr lang="en-US" sz="1400" i="1" dirty="0">
                <a:solidFill>
                  <a:srgbClr val="0B315E"/>
                </a:solidFill>
              </a:rPr>
              <a:t>For example:</a:t>
            </a:r>
          </a:p>
          <a:p>
            <a:pPr lvl="1"/>
            <a:r>
              <a:rPr lang="en-US" sz="1400" b="1" dirty="0">
                <a:solidFill>
                  <a:srgbClr val="0B315E"/>
                </a:solidFill>
              </a:rPr>
              <a:t>$0 copay </a:t>
            </a:r>
            <a:r>
              <a:rPr lang="en-US" sz="1400" dirty="0"/>
              <a:t>on the Aetna plan</a:t>
            </a:r>
            <a:r>
              <a:rPr lang="en-US" dirty="0"/>
              <a:t>.</a:t>
            </a:r>
          </a:p>
          <a:p>
            <a:pPr lvl="1"/>
            <a:endParaRPr lang="en-US" dirty="0"/>
          </a:p>
        </p:txBody>
      </p:sp>
      <p:pic>
        <p:nvPicPr>
          <p:cNvPr id="7" name="Picture 6" descr="Pay your premium">
            <a:extLst>
              <a:ext uri="{FF2B5EF4-FFF2-40B4-BE49-F238E27FC236}">
                <a16:creationId xmlns:a16="http://schemas.microsoft.com/office/drawing/2014/main" id="{79625696-7430-E1C0-302D-A1C03CB59A85}"/>
              </a:ext>
            </a:extLst>
          </p:cNvPr>
          <p:cNvPicPr>
            <a:picLocks noChangeAspect="1"/>
          </p:cNvPicPr>
          <p:nvPr/>
        </p:nvPicPr>
        <p:blipFill>
          <a:blip r:embed="rId3"/>
          <a:stretch>
            <a:fillRect/>
          </a:stretch>
        </p:blipFill>
        <p:spPr>
          <a:xfrm>
            <a:off x="1150289" y="1760172"/>
            <a:ext cx="871598" cy="585216"/>
          </a:xfrm>
          <a:prstGeom prst="rect">
            <a:avLst/>
          </a:prstGeom>
        </p:spPr>
      </p:pic>
      <p:pic>
        <p:nvPicPr>
          <p:cNvPr id="8" name="Picture 7" descr="Coverage levels more">
            <a:extLst>
              <a:ext uri="{FF2B5EF4-FFF2-40B4-BE49-F238E27FC236}">
                <a16:creationId xmlns:a16="http://schemas.microsoft.com/office/drawing/2014/main" id="{4A5229F3-CBB6-D434-FFBC-73D43DABA7A0}"/>
              </a:ext>
            </a:extLst>
          </p:cNvPr>
          <p:cNvPicPr>
            <a:picLocks noChangeAspect="1"/>
          </p:cNvPicPr>
          <p:nvPr/>
        </p:nvPicPr>
        <p:blipFill>
          <a:blip r:embed="rId4"/>
          <a:stretch>
            <a:fillRect/>
          </a:stretch>
        </p:blipFill>
        <p:spPr>
          <a:xfrm>
            <a:off x="3686895" y="1610591"/>
            <a:ext cx="635317" cy="795528"/>
          </a:xfrm>
          <a:prstGeom prst="rect">
            <a:avLst/>
          </a:prstGeom>
        </p:spPr>
      </p:pic>
      <p:pic>
        <p:nvPicPr>
          <p:cNvPr id="10" name="Picture 9" descr="Preventive care and wellness">
            <a:extLst>
              <a:ext uri="{FF2B5EF4-FFF2-40B4-BE49-F238E27FC236}">
                <a16:creationId xmlns:a16="http://schemas.microsoft.com/office/drawing/2014/main" id="{C47E3164-AA43-1402-98DC-7372147A0FF9}"/>
              </a:ext>
            </a:extLst>
          </p:cNvPr>
          <p:cNvPicPr>
            <a:picLocks noChangeAspect="1"/>
          </p:cNvPicPr>
          <p:nvPr/>
        </p:nvPicPr>
        <p:blipFill>
          <a:blip r:embed="rId5"/>
          <a:stretch>
            <a:fillRect/>
          </a:stretch>
        </p:blipFill>
        <p:spPr>
          <a:xfrm>
            <a:off x="6507253" y="1705632"/>
            <a:ext cx="892233" cy="731520"/>
          </a:xfrm>
          <a:prstGeom prst="rect">
            <a:avLst/>
          </a:prstGeom>
        </p:spPr>
      </p:pic>
      <p:cxnSp>
        <p:nvCxnSpPr>
          <p:cNvPr id="12" name="Straight Connector 11">
            <a:extLst>
              <a:ext uri="{FF2B5EF4-FFF2-40B4-BE49-F238E27FC236}">
                <a16:creationId xmlns:a16="http://schemas.microsoft.com/office/drawing/2014/main" id="{E029A917-E68F-4CD5-BB2D-7E7490133F8E}"/>
              </a:ext>
              <a:ext uri="{C183D7F6-B498-43B3-948B-1728B52AA6E4}">
                <adec:decorative xmlns:adec="http://schemas.microsoft.com/office/drawing/2017/decorative" val="1"/>
              </a:ext>
            </a:extLst>
          </p:cNvPr>
          <p:cNvCxnSpPr>
            <a:cxnSpLocks/>
          </p:cNvCxnSpPr>
          <p:nvPr/>
        </p:nvCxnSpPr>
        <p:spPr>
          <a:xfrm>
            <a:off x="1064663" y="2743668"/>
            <a:ext cx="11124162" cy="0"/>
          </a:xfrm>
          <a:prstGeom prst="line">
            <a:avLst/>
          </a:prstGeom>
          <a:ln w="1270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Content Placeholder 4">
            <a:extLst>
              <a:ext uri="{FF2B5EF4-FFF2-40B4-BE49-F238E27FC236}">
                <a16:creationId xmlns:a16="http://schemas.microsoft.com/office/drawing/2014/main" id="{3CAAE361-8F7D-91F2-6B4B-DB10A1981265}"/>
              </a:ext>
            </a:extLst>
          </p:cNvPr>
          <p:cNvSpPr txBox="1">
            <a:spLocks/>
          </p:cNvSpPr>
          <p:nvPr/>
        </p:nvSpPr>
        <p:spPr bwMode="gray">
          <a:xfrm>
            <a:off x="9450979" y="3081218"/>
            <a:ext cx="2505456" cy="2884321"/>
          </a:xfrm>
          <a:prstGeom prst="rect">
            <a:avLst/>
          </a:prstGeom>
        </p:spPr>
        <p:txBody>
          <a:bodyPr vert="horz" lIns="0" tIns="0" rIns="0" bIns="0" rtlCol="0">
            <a:noAutofit/>
          </a:bodyPr>
          <a:lstStyle>
            <a:lvl1pPr marL="0" indent="0" algn="l" defTabSz="457200" rtl="0" eaLnBrk="1" fontAlgn="ctr" latinLnBrk="0" hangingPunct="1">
              <a:lnSpc>
                <a:spcPct val="100000"/>
              </a:lnSpc>
              <a:spcBef>
                <a:spcPts val="1800"/>
              </a:spcBef>
              <a:buClr>
                <a:schemeClr val="tx1"/>
              </a:buClr>
              <a:buFont typeface="Arial"/>
              <a:buNone/>
              <a:defRPr lang="en-US" sz="1800" b="1" kern="1200" cap="none" baseline="0" dirty="0">
                <a:solidFill>
                  <a:schemeClr val="tx2"/>
                </a:solidFill>
                <a:latin typeface="+mn-lt"/>
                <a:ea typeface="+mn-ea"/>
                <a:cs typeface="+mn-cs"/>
              </a:defRPr>
            </a:lvl1pPr>
            <a:lvl2pPr marL="0" indent="0" algn="l" defTabSz="457200" rtl="0" eaLnBrk="1" fontAlgn="ctr" latinLnBrk="0" hangingPunct="1">
              <a:lnSpc>
                <a:spcPct val="100000"/>
              </a:lnSpc>
              <a:spcBef>
                <a:spcPts val="1200"/>
              </a:spcBef>
              <a:buClr>
                <a:schemeClr val="tx1"/>
              </a:buClr>
              <a:buFont typeface="Arial"/>
              <a:buNone/>
              <a:defRPr lang="en-US" sz="1300" kern="1200" dirty="0" smtClean="0">
                <a:solidFill>
                  <a:schemeClr val="tx2"/>
                </a:solidFill>
                <a:latin typeface="+mn-lt"/>
                <a:ea typeface="+mn-ea"/>
                <a:cs typeface="+mn-cs"/>
              </a:defRPr>
            </a:lvl2pPr>
            <a:lvl3pPr marL="174625" indent="-174625" algn="l" defTabSz="457200" rtl="0" eaLnBrk="1" fontAlgn="ctr" latinLnBrk="0" hangingPunct="1">
              <a:lnSpc>
                <a:spcPct val="100000"/>
              </a:lnSpc>
              <a:spcBef>
                <a:spcPts val="1200"/>
              </a:spcBef>
              <a:buClr>
                <a:schemeClr val="tx1"/>
              </a:buClr>
              <a:buFont typeface="Arial" panose="020B0604020202020204" pitchFamily="34" charset="0"/>
              <a:buChar char="•"/>
              <a:defRPr lang="en-US" sz="1300" kern="1200" baseline="0" dirty="0" smtClean="0">
                <a:solidFill>
                  <a:schemeClr val="tx2"/>
                </a:solidFill>
                <a:latin typeface="+mn-lt"/>
                <a:ea typeface="+mn-ea"/>
                <a:cs typeface="+mn-cs"/>
              </a:defRPr>
            </a:lvl3pPr>
            <a:lvl4pPr marL="347663" indent="-173038" algn="l" defTabSz="457200" rtl="0" eaLnBrk="1" fontAlgn="ctr" latinLnBrk="0" hangingPunct="1">
              <a:lnSpc>
                <a:spcPct val="100000"/>
              </a:lnSpc>
              <a:spcBef>
                <a:spcPts val="600"/>
              </a:spcBef>
              <a:buClr>
                <a:schemeClr val="tx1"/>
              </a:buClr>
              <a:buFont typeface="Arial" panose="020B0604020202020204" pitchFamily="34" charset="0"/>
              <a:buChar char="–"/>
              <a:defRPr lang="en-US" sz="1300" kern="1200" dirty="0" smtClean="0">
                <a:solidFill>
                  <a:schemeClr val="tx2"/>
                </a:solidFill>
                <a:latin typeface="+mn-lt"/>
                <a:ea typeface="+mn-ea"/>
                <a:cs typeface="+mn-cs"/>
              </a:defRPr>
            </a:lvl4pPr>
            <a:lvl5pPr marL="511175" indent="-163513" algn="l" defTabSz="457200" rtl="0" eaLnBrk="1" fontAlgn="ctr" latinLnBrk="0" hangingPunct="1">
              <a:lnSpc>
                <a:spcPct val="100000"/>
              </a:lnSpc>
              <a:spcBef>
                <a:spcPts val="600"/>
              </a:spcBef>
              <a:buClr>
                <a:schemeClr val="tx1"/>
              </a:buClr>
              <a:buFont typeface="Arial" panose="020B0604020202020204" pitchFamily="34" charset="0"/>
              <a:buChar char="•"/>
              <a:defRPr lang="en-US" sz="1300" kern="1200" baseline="0" dirty="0">
                <a:solidFill>
                  <a:schemeClr val="tx2"/>
                </a:solidFill>
                <a:latin typeface="+mn-lt"/>
                <a:ea typeface="+mn-ea"/>
                <a:cs typeface="+mn-cs"/>
              </a:defRPr>
            </a:lvl5pPr>
            <a:lvl6pPr marL="685800" indent="-174625" algn="l" defTabSz="457200" rtl="0" eaLnBrk="1" fontAlgn="ctr" latinLnBrk="0" hangingPunct="1">
              <a:lnSpc>
                <a:spcPct val="100000"/>
              </a:lnSpc>
              <a:spcBef>
                <a:spcPts val="600"/>
              </a:spcBef>
              <a:buClr>
                <a:schemeClr val="tx1"/>
              </a:buClr>
              <a:buFont typeface="Arial" panose="020B0604020202020204" pitchFamily="34" charset="0"/>
              <a:buChar char="–"/>
              <a:defRPr sz="1300" kern="1200">
                <a:solidFill>
                  <a:schemeClr val="tx2"/>
                </a:solidFill>
                <a:latin typeface="+mn-lt"/>
                <a:ea typeface="+mn-ea"/>
                <a:cs typeface="+mn-cs"/>
              </a:defRPr>
            </a:lvl6pPr>
            <a:lvl7pPr marL="860425" indent="-173038"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031875"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8pPr>
            <a:lvl9pPr marL="1203325"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a:lstStyle>
          <a:p>
            <a:r>
              <a:rPr lang="en-US" dirty="0">
                <a:solidFill>
                  <a:srgbClr val="0B315E"/>
                </a:solidFill>
              </a:rPr>
              <a:t>Prior authorization </a:t>
            </a:r>
          </a:p>
          <a:p>
            <a:pPr lvl="1"/>
            <a:r>
              <a:rPr lang="en-US" sz="1400" dirty="0"/>
              <a:t>Review process handled by your doctor that tells you if the plan covers a service or prescription.</a:t>
            </a:r>
          </a:p>
          <a:p>
            <a:pPr lvl="1"/>
            <a:r>
              <a:rPr lang="en-US" sz="1400" i="1" dirty="0">
                <a:solidFill>
                  <a:srgbClr val="0B315E"/>
                </a:solidFill>
              </a:rPr>
              <a:t>Also known as precertification.</a:t>
            </a:r>
          </a:p>
          <a:p>
            <a:pPr lvl="1"/>
            <a:endParaRPr lang="en-US" dirty="0"/>
          </a:p>
        </p:txBody>
      </p:sp>
      <p:pic>
        <p:nvPicPr>
          <p:cNvPr id="16" name="Picture 15">
            <a:extLst>
              <a:ext uri="{FF2B5EF4-FFF2-40B4-BE49-F238E27FC236}">
                <a16:creationId xmlns:a16="http://schemas.microsoft.com/office/drawing/2014/main" id="{3FC59E4D-38C8-B7D2-9BAB-979AF505EDEE}"/>
              </a:ext>
            </a:extLst>
          </p:cNvPr>
          <p:cNvPicPr>
            <a:picLocks noChangeAspect="1"/>
          </p:cNvPicPr>
          <p:nvPr/>
        </p:nvPicPr>
        <p:blipFill>
          <a:blip r:embed="rId6"/>
          <a:srcRect/>
          <a:stretch/>
        </p:blipFill>
        <p:spPr>
          <a:xfrm>
            <a:off x="9976580" y="1581132"/>
            <a:ext cx="892233" cy="726532"/>
          </a:xfrm>
          <a:prstGeom prst="rect">
            <a:avLst/>
          </a:prstGeom>
        </p:spPr>
      </p:pic>
    </p:spTree>
    <p:extLst>
      <p:ext uri="{BB962C8B-B14F-4D97-AF65-F5344CB8AC3E}">
        <p14:creationId xmlns:p14="http://schemas.microsoft.com/office/powerpoint/2010/main" val="31665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6">
            <a:extLst>
              <a:ext uri="{FF2B5EF4-FFF2-40B4-BE49-F238E27FC236}">
                <a16:creationId xmlns:a16="http://schemas.microsoft.com/office/drawing/2014/main" id="{7FF586E6-86E8-46D5-A293-C657953B94BE}"/>
              </a:ext>
            </a:extLst>
          </p:cNvPr>
          <p:cNvSpPr>
            <a:spLocks noChangeAspect="1" noEditPoints="1"/>
          </p:cNvSpPr>
          <p:nvPr/>
        </p:nvSpPr>
        <p:spPr bwMode="auto">
          <a:xfrm>
            <a:off x="918437" y="1306267"/>
            <a:ext cx="4426013" cy="2797215"/>
          </a:xfrm>
          <a:custGeom>
            <a:avLst/>
            <a:gdLst>
              <a:gd name="T0" fmla="*/ 5856 w 6536"/>
              <a:gd name="T1" fmla="*/ 1369 h 3998"/>
              <a:gd name="T2" fmla="*/ 6373 w 6536"/>
              <a:gd name="T3" fmla="*/ 155 h 3998"/>
              <a:gd name="T4" fmla="*/ 6486 w 6536"/>
              <a:gd name="T5" fmla="*/ 387 h 3998"/>
              <a:gd name="T6" fmla="*/ 6272 w 6536"/>
              <a:gd name="T7" fmla="*/ 589 h 3998"/>
              <a:gd name="T8" fmla="*/ 6330 w 6536"/>
              <a:gd name="T9" fmla="*/ 931 h 3998"/>
              <a:gd name="T10" fmla="*/ 6209 w 6536"/>
              <a:gd name="T11" fmla="*/ 950 h 3998"/>
              <a:gd name="T12" fmla="*/ 5939 w 6536"/>
              <a:gd name="T13" fmla="*/ 1248 h 3998"/>
              <a:gd name="T14" fmla="*/ 5874 w 6536"/>
              <a:gd name="T15" fmla="*/ 1500 h 3998"/>
              <a:gd name="T16" fmla="*/ 5842 w 6536"/>
              <a:gd name="T17" fmla="*/ 1671 h 3998"/>
              <a:gd name="T18" fmla="*/ 5770 w 6536"/>
              <a:gd name="T19" fmla="*/ 1534 h 3998"/>
              <a:gd name="T20" fmla="*/ 5751 w 6536"/>
              <a:gd name="T21" fmla="*/ 1585 h 3998"/>
              <a:gd name="T22" fmla="*/ 5695 w 6536"/>
              <a:gd name="T23" fmla="*/ 1675 h 3998"/>
              <a:gd name="T24" fmla="*/ 5824 w 6536"/>
              <a:gd name="T25" fmla="*/ 1800 h 3998"/>
              <a:gd name="T26" fmla="*/ 5881 w 6536"/>
              <a:gd name="T27" fmla="*/ 1865 h 3998"/>
              <a:gd name="T28" fmla="*/ 5883 w 6536"/>
              <a:gd name="T29" fmla="*/ 1994 h 3998"/>
              <a:gd name="T30" fmla="*/ 5828 w 6536"/>
              <a:gd name="T31" fmla="*/ 2121 h 3998"/>
              <a:gd name="T32" fmla="*/ 5903 w 6536"/>
              <a:gd name="T33" fmla="*/ 2183 h 3998"/>
              <a:gd name="T34" fmla="*/ 5699 w 6536"/>
              <a:gd name="T35" fmla="*/ 2405 h 3998"/>
              <a:gd name="T36" fmla="*/ 5505 w 6536"/>
              <a:gd name="T37" fmla="*/ 2675 h 3998"/>
              <a:gd name="T38" fmla="*/ 5395 w 6536"/>
              <a:gd name="T39" fmla="*/ 2986 h 3998"/>
              <a:gd name="T40" fmla="*/ 5743 w 6536"/>
              <a:gd name="T41" fmla="*/ 3649 h 3998"/>
              <a:gd name="T42" fmla="*/ 5516 w 6536"/>
              <a:gd name="T43" fmla="*/ 3730 h 3998"/>
              <a:gd name="T44" fmla="*/ 5348 w 6536"/>
              <a:gd name="T45" fmla="*/ 3498 h 3998"/>
              <a:gd name="T46" fmla="*/ 5112 w 6536"/>
              <a:gd name="T47" fmla="*/ 3161 h 3998"/>
              <a:gd name="T48" fmla="*/ 4866 w 6536"/>
              <a:gd name="T49" fmla="*/ 3185 h 3998"/>
              <a:gd name="T50" fmla="*/ 4650 w 6536"/>
              <a:gd name="T51" fmla="*/ 3145 h 3998"/>
              <a:gd name="T52" fmla="*/ 4519 w 6536"/>
              <a:gd name="T53" fmla="*/ 3165 h 3998"/>
              <a:gd name="T54" fmla="*/ 4261 w 6536"/>
              <a:gd name="T55" fmla="*/ 3266 h 3998"/>
              <a:gd name="T56" fmla="*/ 4344 w 6536"/>
              <a:gd name="T57" fmla="*/ 3329 h 3998"/>
              <a:gd name="T58" fmla="*/ 4265 w 6536"/>
              <a:gd name="T59" fmla="*/ 3421 h 3998"/>
              <a:gd name="T60" fmla="*/ 4049 w 6536"/>
              <a:gd name="T61" fmla="*/ 3349 h 3998"/>
              <a:gd name="T62" fmla="*/ 3745 w 6536"/>
              <a:gd name="T63" fmla="*/ 3375 h 3998"/>
              <a:gd name="T64" fmla="*/ 3390 w 6536"/>
              <a:gd name="T65" fmla="*/ 3579 h 3998"/>
              <a:gd name="T66" fmla="*/ 3267 w 6536"/>
              <a:gd name="T67" fmla="*/ 3694 h 3998"/>
              <a:gd name="T68" fmla="*/ 3053 w 6536"/>
              <a:gd name="T69" fmla="*/ 3929 h 3998"/>
              <a:gd name="T70" fmla="*/ 2551 w 6536"/>
              <a:gd name="T71" fmla="*/ 3389 h 3998"/>
              <a:gd name="T72" fmla="*/ 1984 w 6536"/>
              <a:gd name="T73" fmla="*/ 3022 h 3998"/>
              <a:gd name="T74" fmla="*/ 1385 w 6536"/>
              <a:gd name="T75" fmla="*/ 3048 h 3998"/>
              <a:gd name="T76" fmla="*/ 611 w 6536"/>
              <a:gd name="T77" fmla="*/ 2663 h 3998"/>
              <a:gd name="T78" fmla="*/ 212 w 6536"/>
              <a:gd name="T79" fmla="*/ 2179 h 3998"/>
              <a:gd name="T80" fmla="*/ 194 w 6536"/>
              <a:gd name="T81" fmla="*/ 1764 h 3998"/>
              <a:gd name="T82" fmla="*/ 85 w 6536"/>
              <a:gd name="T83" fmla="*/ 1714 h 3998"/>
              <a:gd name="T84" fmla="*/ 67 w 6536"/>
              <a:gd name="T85" fmla="*/ 1059 h 3998"/>
              <a:gd name="T86" fmla="*/ 173 w 6536"/>
              <a:gd name="T87" fmla="*/ 764 h 3998"/>
              <a:gd name="T88" fmla="*/ 292 w 6536"/>
              <a:gd name="T89" fmla="*/ 375 h 3998"/>
              <a:gd name="T90" fmla="*/ 424 w 6536"/>
              <a:gd name="T91" fmla="*/ 161 h 3998"/>
              <a:gd name="T92" fmla="*/ 500 w 6536"/>
              <a:gd name="T93" fmla="*/ 236 h 3998"/>
              <a:gd name="T94" fmla="*/ 1325 w 6536"/>
              <a:gd name="T95" fmla="*/ 202 h 3998"/>
              <a:gd name="T96" fmla="*/ 3321 w 6536"/>
              <a:gd name="T97" fmla="*/ 309 h 3998"/>
              <a:gd name="T98" fmla="*/ 3759 w 6536"/>
              <a:gd name="T99" fmla="*/ 403 h 3998"/>
              <a:gd name="T100" fmla="*/ 4015 w 6536"/>
              <a:gd name="T101" fmla="*/ 601 h 3998"/>
              <a:gd name="T102" fmla="*/ 4421 w 6536"/>
              <a:gd name="T103" fmla="*/ 567 h 3998"/>
              <a:gd name="T104" fmla="*/ 4523 w 6536"/>
              <a:gd name="T105" fmla="*/ 655 h 3998"/>
              <a:gd name="T106" fmla="*/ 4273 w 6536"/>
              <a:gd name="T107" fmla="*/ 839 h 3998"/>
              <a:gd name="T108" fmla="*/ 4356 w 6536"/>
              <a:gd name="T109" fmla="*/ 1377 h 3998"/>
              <a:gd name="T110" fmla="*/ 4435 w 6536"/>
              <a:gd name="T111" fmla="*/ 958 h 3998"/>
              <a:gd name="T112" fmla="*/ 4592 w 6536"/>
              <a:gd name="T113" fmla="*/ 692 h 3998"/>
              <a:gd name="T114" fmla="*/ 4798 w 6536"/>
              <a:gd name="T115" fmla="*/ 942 h 3998"/>
              <a:gd name="T116" fmla="*/ 4961 w 6536"/>
              <a:gd name="T117" fmla="*/ 1329 h 3998"/>
              <a:gd name="T118" fmla="*/ 5532 w 6536"/>
              <a:gd name="T119" fmla="*/ 891 h 3998"/>
              <a:gd name="T120" fmla="*/ 5812 w 6536"/>
              <a:gd name="T121" fmla="*/ 530 h 3998"/>
              <a:gd name="T122" fmla="*/ 6145 w 6536"/>
              <a:gd name="T123" fmla="*/ 57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36" h="3998">
                <a:moveTo>
                  <a:pt x="2007" y="3014"/>
                </a:moveTo>
                <a:lnTo>
                  <a:pt x="2007" y="3014"/>
                </a:lnTo>
                <a:lnTo>
                  <a:pt x="2007" y="3014"/>
                </a:lnTo>
                <a:lnTo>
                  <a:pt x="2007" y="3014"/>
                </a:lnTo>
                <a:close/>
                <a:moveTo>
                  <a:pt x="2007" y="3008"/>
                </a:moveTo>
                <a:lnTo>
                  <a:pt x="2007" y="3012"/>
                </a:lnTo>
                <a:lnTo>
                  <a:pt x="2007" y="3008"/>
                </a:lnTo>
                <a:lnTo>
                  <a:pt x="2027" y="3010"/>
                </a:lnTo>
                <a:lnTo>
                  <a:pt x="2039" y="3012"/>
                </a:lnTo>
                <a:lnTo>
                  <a:pt x="2045" y="3012"/>
                </a:lnTo>
                <a:lnTo>
                  <a:pt x="2047" y="3012"/>
                </a:lnTo>
                <a:lnTo>
                  <a:pt x="2041" y="3010"/>
                </a:lnTo>
                <a:lnTo>
                  <a:pt x="2029" y="3010"/>
                </a:lnTo>
                <a:lnTo>
                  <a:pt x="2007" y="3008"/>
                </a:lnTo>
                <a:close/>
                <a:moveTo>
                  <a:pt x="625" y="2734"/>
                </a:moveTo>
                <a:lnTo>
                  <a:pt x="627" y="2738"/>
                </a:lnTo>
                <a:lnTo>
                  <a:pt x="627" y="2738"/>
                </a:lnTo>
                <a:lnTo>
                  <a:pt x="625" y="2734"/>
                </a:lnTo>
                <a:close/>
                <a:moveTo>
                  <a:pt x="5818" y="1391"/>
                </a:moveTo>
                <a:lnTo>
                  <a:pt x="5814" y="1391"/>
                </a:lnTo>
                <a:lnTo>
                  <a:pt x="5810" y="1393"/>
                </a:lnTo>
                <a:lnTo>
                  <a:pt x="5808" y="1395"/>
                </a:lnTo>
                <a:lnTo>
                  <a:pt x="5804" y="1401"/>
                </a:lnTo>
                <a:lnTo>
                  <a:pt x="5810" y="1395"/>
                </a:lnTo>
                <a:lnTo>
                  <a:pt x="5816" y="1393"/>
                </a:lnTo>
                <a:lnTo>
                  <a:pt x="5822" y="1391"/>
                </a:lnTo>
                <a:lnTo>
                  <a:pt x="5818" y="1391"/>
                </a:lnTo>
                <a:close/>
                <a:moveTo>
                  <a:pt x="5881" y="1339"/>
                </a:moveTo>
                <a:lnTo>
                  <a:pt x="5858" y="1363"/>
                </a:lnTo>
                <a:lnTo>
                  <a:pt x="5838" y="1391"/>
                </a:lnTo>
                <a:lnTo>
                  <a:pt x="5836" y="1393"/>
                </a:lnTo>
                <a:lnTo>
                  <a:pt x="5834" y="1393"/>
                </a:lnTo>
                <a:lnTo>
                  <a:pt x="5836" y="1393"/>
                </a:lnTo>
                <a:lnTo>
                  <a:pt x="5830" y="1415"/>
                </a:lnTo>
                <a:lnTo>
                  <a:pt x="5832" y="1427"/>
                </a:lnTo>
                <a:lnTo>
                  <a:pt x="5834" y="1409"/>
                </a:lnTo>
                <a:lnTo>
                  <a:pt x="5844" y="1389"/>
                </a:lnTo>
                <a:lnTo>
                  <a:pt x="5856" y="1369"/>
                </a:lnTo>
                <a:lnTo>
                  <a:pt x="5870" y="1353"/>
                </a:lnTo>
                <a:lnTo>
                  <a:pt x="5881" y="1339"/>
                </a:lnTo>
                <a:close/>
                <a:moveTo>
                  <a:pt x="6167" y="931"/>
                </a:moveTo>
                <a:lnTo>
                  <a:pt x="6157" y="934"/>
                </a:lnTo>
                <a:lnTo>
                  <a:pt x="6151" y="934"/>
                </a:lnTo>
                <a:lnTo>
                  <a:pt x="6147" y="936"/>
                </a:lnTo>
                <a:lnTo>
                  <a:pt x="6143" y="936"/>
                </a:lnTo>
                <a:lnTo>
                  <a:pt x="6143" y="936"/>
                </a:lnTo>
                <a:lnTo>
                  <a:pt x="6143" y="938"/>
                </a:lnTo>
                <a:lnTo>
                  <a:pt x="6145" y="938"/>
                </a:lnTo>
                <a:lnTo>
                  <a:pt x="6147" y="938"/>
                </a:lnTo>
                <a:lnTo>
                  <a:pt x="6149" y="940"/>
                </a:lnTo>
                <a:lnTo>
                  <a:pt x="6153" y="944"/>
                </a:lnTo>
                <a:lnTo>
                  <a:pt x="6155" y="946"/>
                </a:lnTo>
                <a:lnTo>
                  <a:pt x="6157" y="952"/>
                </a:lnTo>
                <a:lnTo>
                  <a:pt x="6159" y="960"/>
                </a:lnTo>
                <a:lnTo>
                  <a:pt x="6159" y="952"/>
                </a:lnTo>
                <a:lnTo>
                  <a:pt x="6159" y="944"/>
                </a:lnTo>
                <a:lnTo>
                  <a:pt x="6159" y="938"/>
                </a:lnTo>
                <a:lnTo>
                  <a:pt x="6163" y="934"/>
                </a:lnTo>
                <a:lnTo>
                  <a:pt x="6167" y="931"/>
                </a:lnTo>
                <a:close/>
                <a:moveTo>
                  <a:pt x="3959" y="663"/>
                </a:moveTo>
                <a:lnTo>
                  <a:pt x="3963" y="669"/>
                </a:lnTo>
                <a:lnTo>
                  <a:pt x="3969" y="675"/>
                </a:lnTo>
                <a:lnTo>
                  <a:pt x="3975" y="679"/>
                </a:lnTo>
                <a:lnTo>
                  <a:pt x="3981" y="681"/>
                </a:lnTo>
                <a:lnTo>
                  <a:pt x="3977" y="679"/>
                </a:lnTo>
                <a:lnTo>
                  <a:pt x="3971" y="673"/>
                </a:lnTo>
                <a:lnTo>
                  <a:pt x="3965" y="669"/>
                </a:lnTo>
                <a:lnTo>
                  <a:pt x="3959" y="663"/>
                </a:lnTo>
                <a:close/>
                <a:moveTo>
                  <a:pt x="6286" y="0"/>
                </a:moveTo>
                <a:lnTo>
                  <a:pt x="6302" y="6"/>
                </a:lnTo>
                <a:lnTo>
                  <a:pt x="6316" y="22"/>
                </a:lnTo>
                <a:lnTo>
                  <a:pt x="6330" y="42"/>
                </a:lnTo>
                <a:lnTo>
                  <a:pt x="6344" y="67"/>
                </a:lnTo>
                <a:lnTo>
                  <a:pt x="6354" y="95"/>
                </a:lnTo>
                <a:lnTo>
                  <a:pt x="6365" y="125"/>
                </a:lnTo>
                <a:lnTo>
                  <a:pt x="6373" y="155"/>
                </a:lnTo>
                <a:lnTo>
                  <a:pt x="6383" y="182"/>
                </a:lnTo>
                <a:lnTo>
                  <a:pt x="6391" y="204"/>
                </a:lnTo>
                <a:lnTo>
                  <a:pt x="6397" y="222"/>
                </a:lnTo>
                <a:lnTo>
                  <a:pt x="6403" y="232"/>
                </a:lnTo>
                <a:lnTo>
                  <a:pt x="6413" y="236"/>
                </a:lnTo>
                <a:lnTo>
                  <a:pt x="6425" y="236"/>
                </a:lnTo>
                <a:lnTo>
                  <a:pt x="6439" y="234"/>
                </a:lnTo>
                <a:lnTo>
                  <a:pt x="6447" y="234"/>
                </a:lnTo>
                <a:lnTo>
                  <a:pt x="6451" y="242"/>
                </a:lnTo>
                <a:lnTo>
                  <a:pt x="6455" y="254"/>
                </a:lnTo>
                <a:lnTo>
                  <a:pt x="6457" y="268"/>
                </a:lnTo>
                <a:lnTo>
                  <a:pt x="6461" y="278"/>
                </a:lnTo>
                <a:lnTo>
                  <a:pt x="6471" y="288"/>
                </a:lnTo>
                <a:lnTo>
                  <a:pt x="6482" y="290"/>
                </a:lnTo>
                <a:lnTo>
                  <a:pt x="6494" y="290"/>
                </a:lnTo>
                <a:lnTo>
                  <a:pt x="6506" y="292"/>
                </a:lnTo>
                <a:lnTo>
                  <a:pt x="6516" y="300"/>
                </a:lnTo>
                <a:lnTo>
                  <a:pt x="6518" y="307"/>
                </a:lnTo>
                <a:lnTo>
                  <a:pt x="6516" y="315"/>
                </a:lnTo>
                <a:lnTo>
                  <a:pt x="6512" y="323"/>
                </a:lnTo>
                <a:lnTo>
                  <a:pt x="6514" y="331"/>
                </a:lnTo>
                <a:lnTo>
                  <a:pt x="6520" y="335"/>
                </a:lnTo>
                <a:lnTo>
                  <a:pt x="6522" y="329"/>
                </a:lnTo>
                <a:lnTo>
                  <a:pt x="6524" y="323"/>
                </a:lnTo>
                <a:lnTo>
                  <a:pt x="6530" y="325"/>
                </a:lnTo>
                <a:lnTo>
                  <a:pt x="6534" y="327"/>
                </a:lnTo>
                <a:lnTo>
                  <a:pt x="6536" y="329"/>
                </a:lnTo>
                <a:lnTo>
                  <a:pt x="6536" y="329"/>
                </a:lnTo>
                <a:lnTo>
                  <a:pt x="6534" y="329"/>
                </a:lnTo>
                <a:lnTo>
                  <a:pt x="6536" y="337"/>
                </a:lnTo>
                <a:lnTo>
                  <a:pt x="6530" y="347"/>
                </a:lnTo>
                <a:lnTo>
                  <a:pt x="6522" y="355"/>
                </a:lnTo>
                <a:lnTo>
                  <a:pt x="6512" y="363"/>
                </a:lnTo>
                <a:lnTo>
                  <a:pt x="6506" y="371"/>
                </a:lnTo>
                <a:lnTo>
                  <a:pt x="6506" y="377"/>
                </a:lnTo>
                <a:lnTo>
                  <a:pt x="6498" y="377"/>
                </a:lnTo>
                <a:lnTo>
                  <a:pt x="6492" y="381"/>
                </a:lnTo>
                <a:lnTo>
                  <a:pt x="6486" y="387"/>
                </a:lnTo>
                <a:lnTo>
                  <a:pt x="6482" y="393"/>
                </a:lnTo>
                <a:lnTo>
                  <a:pt x="6479" y="401"/>
                </a:lnTo>
                <a:lnTo>
                  <a:pt x="6477" y="409"/>
                </a:lnTo>
                <a:lnTo>
                  <a:pt x="6469" y="403"/>
                </a:lnTo>
                <a:lnTo>
                  <a:pt x="6463" y="397"/>
                </a:lnTo>
                <a:lnTo>
                  <a:pt x="6455" y="411"/>
                </a:lnTo>
                <a:lnTo>
                  <a:pt x="6449" y="429"/>
                </a:lnTo>
                <a:lnTo>
                  <a:pt x="6445" y="442"/>
                </a:lnTo>
                <a:lnTo>
                  <a:pt x="6431" y="430"/>
                </a:lnTo>
                <a:lnTo>
                  <a:pt x="6411" y="429"/>
                </a:lnTo>
                <a:lnTo>
                  <a:pt x="6411" y="438"/>
                </a:lnTo>
                <a:lnTo>
                  <a:pt x="6405" y="446"/>
                </a:lnTo>
                <a:lnTo>
                  <a:pt x="6399" y="456"/>
                </a:lnTo>
                <a:lnTo>
                  <a:pt x="6397" y="466"/>
                </a:lnTo>
                <a:lnTo>
                  <a:pt x="6401" y="478"/>
                </a:lnTo>
                <a:lnTo>
                  <a:pt x="6385" y="472"/>
                </a:lnTo>
                <a:lnTo>
                  <a:pt x="6365" y="474"/>
                </a:lnTo>
                <a:lnTo>
                  <a:pt x="6369" y="464"/>
                </a:lnTo>
                <a:lnTo>
                  <a:pt x="6371" y="454"/>
                </a:lnTo>
                <a:lnTo>
                  <a:pt x="6361" y="460"/>
                </a:lnTo>
                <a:lnTo>
                  <a:pt x="6354" y="462"/>
                </a:lnTo>
                <a:lnTo>
                  <a:pt x="6352" y="466"/>
                </a:lnTo>
                <a:lnTo>
                  <a:pt x="6350" y="476"/>
                </a:lnTo>
                <a:lnTo>
                  <a:pt x="6350" y="494"/>
                </a:lnTo>
                <a:lnTo>
                  <a:pt x="6348" y="516"/>
                </a:lnTo>
                <a:lnTo>
                  <a:pt x="6348" y="528"/>
                </a:lnTo>
                <a:lnTo>
                  <a:pt x="6344" y="536"/>
                </a:lnTo>
                <a:lnTo>
                  <a:pt x="6334" y="540"/>
                </a:lnTo>
                <a:lnTo>
                  <a:pt x="6318" y="546"/>
                </a:lnTo>
                <a:lnTo>
                  <a:pt x="6306" y="552"/>
                </a:lnTo>
                <a:lnTo>
                  <a:pt x="6298" y="556"/>
                </a:lnTo>
                <a:lnTo>
                  <a:pt x="6290" y="561"/>
                </a:lnTo>
                <a:lnTo>
                  <a:pt x="6276" y="565"/>
                </a:lnTo>
                <a:lnTo>
                  <a:pt x="6278" y="569"/>
                </a:lnTo>
                <a:lnTo>
                  <a:pt x="6278" y="575"/>
                </a:lnTo>
                <a:lnTo>
                  <a:pt x="6276" y="579"/>
                </a:lnTo>
                <a:lnTo>
                  <a:pt x="6274" y="585"/>
                </a:lnTo>
                <a:lnTo>
                  <a:pt x="6272" y="589"/>
                </a:lnTo>
                <a:lnTo>
                  <a:pt x="6270" y="593"/>
                </a:lnTo>
                <a:lnTo>
                  <a:pt x="6268" y="595"/>
                </a:lnTo>
                <a:lnTo>
                  <a:pt x="6264" y="595"/>
                </a:lnTo>
                <a:lnTo>
                  <a:pt x="6262" y="593"/>
                </a:lnTo>
                <a:lnTo>
                  <a:pt x="6262" y="587"/>
                </a:lnTo>
                <a:lnTo>
                  <a:pt x="6250" y="611"/>
                </a:lnTo>
                <a:lnTo>
                  <a:pt x="6242" y="639"/>
                </a:lnTo>
                <a:lnTo>
                  <a:pt x="6237" y="669"/>
                </a:lnTo>
                <a:lnTo>
                  <a:pt x="6233" y="696"/>
                </a:lnTo>
                <a:lnTo>
                  <a:pt x="6227" y="726"/>
                </a:lnTo>
                <a:lnTo>
                  <a:pt x="6219" y="752"/>
                </a:lnTo>
                <a:lnTo>
                  <a:pt x="6205" y="774"/>
                </a:lnTo>
                <a:lnTo>
                  <a:pt x="6215" y="770"/>
                </a:lnTo>
                <a:lnTo>
                  <a:pt x="6221" y="772"/>
                </a:lnTo>
                <a:lnTo>
                  <a:pt x="6227" y="778"/>
                </a:lnTo>
                <a:lnTo>
                  <a:pt x="6229" y="786"/>
                </a:lnTo>
                <a:lnTo>
                  <a:pt x="6233" y="794"/>
                </a:lnTo>
                <a:lnTo>
                  <a:pt x="6239" y="800"/>
                </a:lnTo>
                <a:lnTo>
                  <a:pt x="6246" y="800"/>
                </a:lnTo>
                <a:lnTo>
                  <a:pt x="6258" y="794"/>
                </a:lnTo>
                <a:lnTo>
                  <a:pt x="6254" y="804"/>
                </a:lnTo>
                <a:lnTo>
                  <a:pt x="6248" y="815"/>
                </a:lnTo>
                <a:lnTo>
                  <a:pt x="6239" y="829"/>
                </a:lnTo>
                <a:lnTo>
                  <a:pt x="6231" y="841"/>
                </a:lnTo>
                <a:lnTo>
                  <a:pt x="6225" y="851"/>
                </a:lnTo>
                <a:lnTo>
                  <a:pt x="6221" y="855"/>
                </a:lnTo>
                <a:lnTo>
                  <a:pt x="6231" y="863"/>
                </a:lnTo>
                <a:lnTo>
                  <a:pt x="6244" y="869"/>
                </a:lnTo>
                <a:lnTo>
                  <a:pt x="6260" y="875"/>
                </a:lnTo>
                <a:lnTo>
                  <a:pt x="6276" y="883"/>
                </a:lnTo>
                <a:lnTo>
                  <a:pt x="6288" y="895"/>
                </a:lnTo>
                <a:lnTo>
                  <a:pt x="6284" y="893"/>
                </a:lnTo>
                <a:lnTo>
                  <a:pt x="6284" y="897"/>
                </a:lnTo>
                <a:lnTo>
                  <a:pt x="6290" y="905"/>
                </a:lnTo>
                <a:lnTo>
                  <a:pt x="6298" y="913"/>
                </a:lnTo>
                <a:lnTo>
                  <a:pt x="6308" y="921"/>
                </a:lnTo>
                <a:lnTo>
                  <a:pt x="6320" y="927"/>
                </a:lnTo>
                <a:lnTo>
                  <a:pt x="6330" y="931"/>
                </a:lnTo>
                <a:lnTo>
                  <a:pt x="6340" y="927"/>
                </a:lnTo>
                <a:lnTo>
                  <a:pt x="6350" y="915"/>
                </a:lnTo>
                <a:lnTo>
                  <a:pt x="6356" y="903"/>
                </a:lnTo>
                <a:lnTo>
                  <a:pt x="6358" y="891"/>
                </a:lnTo>
                <a:lnTo>
                  <a:pt x="6354" y="879"/>
                </a:lnTo>
                <a:lnTo>
                  <a:pt x="6342" y="871"/>
                </a:lnTo>
                <a:lnTo>
                  <a:pt x="6324" y="869"/>
                </a:lnTo>
                <a:lnTo>
                  <a:pt x="6340" y="867"/>
                </a:lnTo>
                <a:lnTo>
                  <a:pt x="6356" y="875"/>
                </a:lnTo>
                <a:lnTo>
                  <a:pt x="6365" y="887"/>
                </a:lnTo>
                <a:lnTo>
                  <a:pt x="6371" y="903"/>
                </a:lnTo>
                <a:lnTo>
                  <a:pt x="6369" y="919"/>
                </a:lnTo>
                <a:lnTo>
                  <a:pt x="6360" y="932"/>
                </a:lnTo>
                <a:lnTo>
                  <a:pt x="6348" y="942"/>
                </a:lnTo>
                <a:lnTo>
                  <a:pt x="6336" y="950"/>
                </a:lnTo>
                <a:lnTo>
                  <a:pt x="6324" y="958"/>
                </a:lnTo>
                <a:lnTo>
                  <a:pt x="6314" y="962"/>
                </a:lnTo>
                <a:lnTo>
                  <a:pt x="6306" y="960"/>
                </a:lnTo>
                <a:lnTo>
                  <a:pt x="6300" y="954"/>
                </a:lnTo>
                <a:lnTo>
                  <a:pt x="6298" y="936"/>
                </a:lnTo>
                <a:lnTo>
                  <a:pt x="6280" y="954"/>
                </a:lnTo>
                <a:lnTo>
                  <a:pt x="6264" y="972"/>
                </a:lnTo>
                <a:lnTo>
                  <a:pt x="6252" y="990"/>
                </a:lnTo>
                <a:lnTo>
                  <a:pt x="6248" y="976"/>
                </a:lnTo>
                <a:lnTo>
                  <a:pt x="6240" y="964"/>
                </a:lnTo>
                <a:lnTo>
                  <a:pt x="6239" y="952"/>
                </a:lnTo>
                <a:lnTo>
                  <a:pt x="6225" y="966"/>
                </a:lnTo>
                <a:lnTo>
                  <a:pt x="6223" y="962"/>
                </a:lnTo>
                <a:lnTo>
                  <a:pt x="6223" y="960"/>
                </a:lnTo>
                <a:lnTo>
                  <a:pt x="6221" y="958"/>
                </a:lnTo>
                <a:lnTo>
                  <a:pt x="6221" y="958"/>
                </a:lnTo>
                <a:lnTo>
                  <a:pt x="6221" y="960"/>
                </a:lnTo>
                <a:lnTo>
                  <a:pt x="6219" y="960"/>
                </a:lnTo>
                <a:lnTo>
                  <a:pt x="6219" y="960"/>
                </a:lnTo>
                <a:lnTo>
                  <a:pt x="6217" y="960"/>
                </a:lnTo>
                <a:lnTo>
                  <a:pt x="6215" y="958"/>
                </a:lnTo>
                <a:lnTo>
                  <a:pt x="6213" y="956"/>
                </a:lnTo>
                <a:lnTo>
                  <a:pt x="6209" y="950"/>
                </a:lnTo>
                <a:lnTo>
                  <a:pt x="6213" y="974"/>
                </a:lnTo>
                <a:lnTo>
                  <a:pt x="6215" y="992"/>
                </a:lnTo>
                <a:lnTo>
                  <a:pt x="6217" y="1006"/>
                </a:lnTo>
                <a:lnTo>
                  <a:pt x="6211" y="1020"/>
                </a:lnTo>
                <a:lnTo>
                  <a:pt x="6201" y="1032"/>
                </a:lnTo>
                <a:lnTo>
                  <a:pt x="6181" y="1044"/>
                </a:lnTo>
                <a:lnTo>
                  <a:pt x="6179" y="1036"/>
                </a:lnTo>
                <a:lnTo>
                  <a:pt x="6177" y="1026"/>
                </a:lnTo>
                <a:lnTo>
                  <a:pt x="6177" y="1038"/>
                </a:lnTo>
                <a:lnTo>
                  <a:pt x="6175" y="1044"/>
                </a:lnTo>
                <a:lnTo>
                  <a:pt x="6169" y="1046"/>
                </a:lnTo>
                <a:lnTo>
                  <a:pt x="6159" y="1048"/>
                </a:lnTo>
                <a:lnTo>
                  <a:pt x="6145" y="1054"/>
                </a:lnTo>
                <a:lnTo>
                  <a:pt x="6139" y="1059"/>
                </a:lnTo>
                <a:lnTo>
                  <a:pt x="6131" y="1061"/>
                </a:lnTo>
                <a:lnTo>
                  <a:pt x="6123" y="1059"/>
                </a:lnTo>
                <a:lnTo>
                  <a:pt x="6118" y="1054"/>
                </a:lnTo>
                <a:lnTo>
                  <a:pt x="6119" y="1063"/>
                </a:lnTo>
                <a:lnTo>
                  <a:pt x="6112" y="1071"/>
                </a:lnTo>
                <a:lnTo>
                  <a:pt x="6100" y="1079"/>
                </a:lnTo>
                <a:lnTo>
                  <a:pt x="6084" y="1083"/>
                </a:lnTo>
                <a:lnTo>
                  <a:pt x="6070" y="1087"/>
                </a:lnTo>
                <a:lnTo>
                  <a:pt x="6062" y="1089"/>
                </a:lnTo>
                <a:lnTo>
                  <a:pt x="6050" y="1095"/>
                </a:lnTo>
                <a:lnTo>
                  <a:pt x="6038" y="1105"/>
                </a:lnTo>
                <a:lnTo>
                  <a:pt x="6028" y="1119"/>
                </a:lnTo>
                <a:lnTo>
                  <a:pt x="6020" y="1133"/>
                </a:lnTo>
                <a:lnTo>
                  <a:pt x="6008" y="1143"/>
                </a:lnTo>
                <a:lnTo>
                  <a:pt x="5997" y="1147"/>
                </a:lnTo>
                <a:lnTo>
                  <a:pt x="5983" y="1147"/>
                </a:lnTo>
                <a:lnTo>
                  <a:pt x="5989" y="1155"/>
                </a:lnTo>
                <a:lnTo>
                  <a:pt x="5987" y="1167"/>
                </a:lnTo>
                <a:lnTo>
                  <a:pt x="5979" y="1181"/>
                </a:lnTo>
                <a:lnTo>
                  <a:pt x="5967" y="1196"/>
                </a:lnTo>
                <a:lnTo>
                  <a:pt x="5955" y="1210"/>
                </a:lnTo>
                <a:lnTo>
                  <a:pt x="5945" y="1224"/>
                </a:lnTo>
                <a:lnTo>
                  <a:pt x="5939" y="1238"/>
                </a:lnTo>
                <a:lnTo>
                  <a:pt x="5939" y="1248"/>
                </a:lnTo>
                <a:lnTo>
                  <a:pt x="5947" y="1256"/>
                </a:lnTo>
                <a:lnTo>
                  <a:pt x="5961" y="1260"/>
                </a:lnTo>
                <a:lnTo>
                  <a:pt x="5971" y="1260"/>
                </a:lnTo>
                <a:lnTo>
                  <a:pt x="5977" y="1260"/>
                </a:lnTo>
                <a:lnTo>
                  <a:pt x="5983" y="1268"/>
                </a:lnTo>
                <a:lnTo>
                  <a:pt x="5985" y="1284"/>
                </a:lnTo>
                <a:lnTo>
                  <a:pt x="5991" y="1351"/>
                </a:lnTo>
                <a:lnTo>
                  <a:pt x="5983" y="1311"/>
                </a:lnTo>
                <a:lnTo>
                  <a:pt x="5979" y="1329"/>
                </a:lnTo>
                <a:lnTo>
                  <a:pt x="5983" y="1349"/>
                </a:lnTo>
                <a:lnTo>
                  <a:pt x="5985" y="1367"/>
                </a:lnTo>
                <a:lnTo>
                  <a:pt x="5981" y="1387"/>
                </a:lnTo>
                <a:lnTo>
                  <a:pt x="5973" y="1407"/>
                </a:lnTo>
                <a:lnTo>
                  <a:pt x="5967" y="1425"/>
                </a:lnTo>
                <a:lnTo>
                  <a:pt x="5959" y="1438"/>
                </a:lnTo>
                <a:lnTo>
                  <a:pt x="5953" y="1446"/>
                </a:lnTo>
                <a:lnTo>
                  <a:pt x="5951" y="1460"/>
                </a:lnTo>
                <a:lnTo>
                  <a:pt x="5949" y="1474"/>
                </a:lnTo>
                <a:lnTo>
                  <a:pt x="5947" y="1488"/>
                </a:lnTo>
                <a:lnTo>
                  <a:pt x="5943" y="1502"/>
                </a:lnTo>
                <a:lnTo>
                  <a:pt x="5937" y="1510"/>
                </a:lnTo>
                <a:lnTo>
                  <a:pt x="5925" y="1514"/>
                </a:lnTo>
                <a:lnTo>
                  <a:pt x="5923" y="1500"/>
                </a:lnTo>
                <a:lnTo>
                  <a:pt x="5923" y="1488"/>
                </a:lnTo>
                <a:lnTo>
                  <a:pt x="5923" y="1480"/>
                </a:lnTo>
                <a:lnTo>
                  <a:pt x="5919" y="1476"/>
                </a:lnTo>
                <a:lnTo>
                  <a:pt x="5911" y="1474"/>
                </a:lnTo>
                <a:lnTo>
                  <a:pt x="5897" y="1476"/>
                </a:lnTo>
                <a:lnTo>
                  <a:pt x="5885" y="1476"/>
                </a:lnTo>
                <a:lnTo>
                  <a:pt x="5872" y="1470"/>
                </a:lnTo>
                <a:lnTo>
                  <a:pt x="5858" y="1462"/>
                </a:lnTo>
                <a:lnTo>
                  <a:pt x="5846" y="1452"/>
                </a:lnTo>
                <a:lnTo>
                  <a:pt x="5838" y="1444"/>
                </a:lnTo>
                <a:lnTo>
                  <a:pt x="5832" y="1429"/>
                </a:lnTo>
                <a:lnTo>
                  <a:pt x="5834" y="1436"/>
                </a:lnTo>
                <a:lnTo>
                  <a:pt x="5844" y="1458"/>
                </a:lnTo>
                <a:lnTo>
                  <a:pt x="5858" y="1480"/>
                </a:lnTo>
                <a:lnTo>
                  <a:pt x="5874" y="1500"/>
                </a:lnTo>
                <a:lnTo>
                  <a:pt x="5891" y="1518"/>
                </a:lnTo>
                <a:lnTo>
                  <a:pt x="5905" y="1536"/>
                </a:lnTo>
                <a:lnTo>
                  <a:pt x="5915" y="1552"/>
                </a:lnTo>
                <a:lnTo>
                  <a:pt x="5919" y="1565"/>
                </a:lnTo>
                <a:lnTo>
                  <a:pt x="5913" y="1577"/>
                </a:lnTo>
                <a:lnTo>
                  <a:pt x="5919" y="1573"/>
                </a:lnTo>
                <a:lnTo>
                  <a:pt x="5923" y="1573"/>
                </a:lnTo>
                <a:lnTo>
                  <a:pt x="5927" y="1573"/>
                </a:lnTo>
                <a:lnTo>
                  <a:pt x="5931" y="1577"/>
                </a:lnTo>
                <a:lnTo>
                  <a:pt x="5933" y="1581"/>
                </a:lnTo>
                <a:lnTo>
                  <a:pt x="5935" y="1585"/>
                </a:lnTo>
                <a:lnTo>
                  <a:pt x="5935" y="1591"/>
                </a:lnTo>
                <a:lnTo>
                  <a:pt x="5937" y="1595"/>
                </a:lnTo>
                <a:lnTo>
                  <a:pt x="5937" y="1599"/>
                </a:lnTo>
                <a:lnTo>
                  <a:pt x="5935" y="1603"/>
                </a:lnTo>
                <a:lnTo>
                  <a:pt x="5935" y="1599"/>
                </a:lnTo>
                <a:lnTo>
                  <a:pt x="5933" y="1595"/>
                </a:lnTo>
                <a:lnTo>
                  <a:pt x="5931" y="1595"/>
                </a:lnTo>
                <a:lnTo>
                  <a:pt x="5931" y="1595"/>
                </a:lnTo>
                <a:lnTo>
                  <a:pt x="5931" y="1599"/>
                </a:lnTo>
                <a:lnTo>
                  <a:pt x="5931" y="1603"/>
                </a:lnTo>
                <a:lnTo>
                  <a:pt x="5929" y="1607"/>
                </a:lnTo>
                <a:lnTo>
                  <a:pt x="5929" y="1611"/>
                </a:lnTo>
                <a:lnTo>
                  <a:pt x="5929" y="1617"/>
                </a:lnTo>
                <a:lnTo>
                  <a:pt x="5929" y="1621"/>
                </a:lnTo>
                <a:lnTo>
                  <a:pt x="5927" y="1625"/>
                </a:lnTo>
                <a:lnTo>
                  <a:pt x="5925" y="1627"/>
                </a:lnTo>
                <a:lnTo>
                  <a:pt x="5923" y="1629"/>
                </a:lnTo>
                <a:lnTo>
                  <a:pt x="5921" y="1647"/>
                </a:lnTo>
                <a:lnTo>
                  <a:pt x="5913" y="1661"/>
                </a:lnTo>
                <a:lnTo>
                  <a:pt x="5901" y="1671"/>
                </a:lnTo>
                <a:lnTo>
                  <a:pt x="5887" y="1681"/>
                </a:lnTo>
                <a:lnTo>
                  <a:pt x="5872" y="1686"/>
                </a:lnTo>
                <a:lnTo>
                  <a:pt x="5856" y="1694"/>
                </a:lnTo>
                <a:lnTo>
                  <a:pt x="5860" y="1681"/>
                </a:lnTo>
                <a:lnTo>
                  <a:pt x="5866" y="1667"/>
                </a:lnTo>
                <a:lnTo>
                  <a:pt x="5854" y="1669"/>
                </a:lnTo>
                <a:lnTo>
                  <a:pt x="5842" y="1671"/>
                </a:lnTo>
                <a:lnTo>
                  <a:pt x="5840" y="1665"/>
                </a:lnTo>
                <a:lnTo>
                  <a:pt x="5840" y="1659"/>
                </a:lnTo>
                <a:lnTo>
                  <a:pt x="5844" y="1655"/>
                </a:lnTo>
                <a:lnTo>
                  <a:pt x="5848" y="1651"/>
                </a:lnTo>
                <a:lnTo>
                  <a:pt x="5842" y="1647"/>
                </a:lnTo>
                <a:lnTo>
                  <a:pt x="5832" y="1643"/>
                </a:lnTo>
                <a:lnTo>
                  <a:pt x="5822" y="1639"/>
                </a:lnTo>
                <a:lnTo>
                  <a:pt x="5812" y="1637"/>
                </a:lnTo>
                <a:lnTo>
                  <a:pt x="5804" y="1637"/>
                </a:lnTo>
                <a:lnTo>
                  <a:pt x="5800" y="1641"/>
                </a:lnTo>
                <a:lnTo>
                  <a:pt x="5800" y="1649"/>
                </a:lnTo>
                <a:lnTo>
                  <a:pt x="5790" y="1639"/>
                </a:lnTo>
                <a:lnTo>
                  <a:pt x="5786" y="1629"/>
                </a:lnTo>
                <a:lnTo>
                  <a:pt x="5790" y="1621"/>
                </a:lnTo>
                <a:lnTo>
                  <a:pt x="5796" y="1613"/>
                </a:lnTo>
                <a:lnTo>
                  <a:pt x="5806" y="1607"/>
                </a:lnTo>
                <a:lnTo>
                  <a:pt x="5814" y="1601"/>
                </a:lnTo>
                <a:lnTo>
                  <a:pt x="5818" y="1593"/>
                </a:lnTo>
                <a:lnTo>
                  <a:pt x="5810" y="1595"/>
                </a:lnTo>
                <a:lnTo>
                  <a:pt x="5800" y="1593"/>
                </a:lnTo>
                <a:lnTo>
                  <a:pt x="5790" y="1589"/>
                </a:lnTo>
                <a:lnTo>
                  <a:pt x="5782" y="1585"/>
                </a:lnTo>
                <a:lnTo>
                  <a:pt x="5776" y="1587"/>
                </a:lnTo>
                <a:lnTo>
                  <a:pt x="5774" y="1595"/>
                </a:lnTo>
                <a:lnTo>
                  <a:pt x="5772" y="1589"/>
                </a:lnTo>
                <a:lnTo>
                  <a:pt x="5770" y="1585"/>
                </a:lnTo>
                <a:lnTo>
                  <a:pt x="5770" y="1579"/>
                </a:lnTo>
                <a:lnTo>
                  <a:pt x="5772" y="1575"/>
                </a:lnTo>
                <a:lnTo>
                  <a:pt x="5776" y="1573"/>
                </a:lnTo>
                <a:lnTo>
                  <a:pt x="5780" y="1573"/>
                </a:lnTo>
                <a:lnTo>
                  <a:pt x="5784" y="1573"/>
                </a:lnTo>
                <a:lnTo>
                  <a:pt x="5790" y="1577"/>
                </a:lnTo>
                <a:lnTo>
                  <a:pt x="5788" y="1569"/>
                </a:lnTo>
                <a:lnTo>
                  <a:pt x="5786" y="1556"/>
                </a:lnTo>
                <a:lnTo>
                  <a:pt x="5782" y="1544"/>
                </a:lnTo>
                <a:lnTo>
                  <a:pt x="5778" y="1534"/>
                </a:lnTo>
                <a:lnTo>
                  <a:pt x="5774" y="1530"/>
                </a:lnTo>
                <a:lnTo>
                  <a:pt x="5770" y="1534"/>
                </a:lnTo>
                <a:lnTo>
                  <a:pt x="5762" y="1520"/>
                </a:lnTo>
                <a:lnTo>
                  <a:pt x="5762" y="1506"/>
                </a:lnTo>
                <a:lnTo>
                  <a:pt x="5770" y="1492"/>
                </a:lnTo>
                <a:lnTo>
                  <a:pt x="5782" y="1482"/>
                </a:lnTo>
                <a:lnTo>
                  <a:pt x="5794" y="1474"/>
                </a:lnTo>
                <a:lnTo>
                  <a:pt x="5788" y="1474"/>
                </a:lnTo>
                <a:lnTo>
                  <a:pt x="5784" y="1474"/>
                </a:lnTo>
                <a:lnTo>
                  <a:pt x="5782" y="1472"/>
                </a:lnTo>
                <a:lnTo>
                  <a:pt x="5782" y="1470"/>
                </a:lnTo>
                <a:lnTo>
                  <a:pt x="5782" y="1468"/>
                </a:lnTo>
                <a:lnTo>
                  <a:pt x="5784" y="1466"/>
                </a:lnTo>
                <a:lnTo>
                  <a:pt x="5788" y="1464"/>
                </a:lnTo>
                <a:lnTo>
                  <a:pt x="5790" y="1460"/>
                </a:lnTo>
                <a:lnTo>
                  <a:pt x="5790" y="1456"/>
                </a:lnTo>
                <a:lnTo>
                  <a:pt x="5792" y="1452"/>
                </a:lnTo>
                <a:lnTo>
                  <a:pt x="5790" y="1448"/>
                </a:lnTo>
                <a:lnTo>
                  <a:pt x="5788" y="1448"/>
                </a:lnTo>
                <a:lnTo>
                  <a:pt x="5778" y="1454"/>
                </a:lnTo>
                <a:lnTo>
                  <a:pt x="5766" y="1460"/>
                </a:lnTo>
                <a:lnTo>
                  <a:pt x="5753" y="1470"/>
                </a:lnTo>
                <a:lnTo>
                  <a:pt x="5745" y="1478"/>
                </a:lnTo>
                <a:lnTo>
                  <a:pt x="5743" y="1484"/>
                </a:lnTo>
                <a:lnTo>
                  <a:pt x="5741" y="1492"/>
                </a:lnTo>
                <a:lnTo>
                  <a:pt x="5737" y="1502"/>
                </a:lnTo>
                <a:lnTo>
                  <a:pt x="5735" y="1512"/>
                </a:lnTo>
                <a:lnTo>
                  <a:pt x="5735" y="1522"/>
                </a:lnTo>
                <a:lnTo>
                  <a:pt x="5741" y="1530"/>
                </a:lnTo>
                <a:lnTo>
                  <a:pt x="5745" y="1534"/>
                </a:lnTo>
                <a:lnTo>
                  <a:pt x="5749" y="1536"/>
                </a:lnTo>
                <a:lnTo>
                  <a:pt x="5751" y="1540"/>
                </a:lnTo>
                <a:lnTo>
                  <a:pt x="5753" y="1542"/>
                </a:lnTo>
                <a:lnTo>
                  <a:pt x="5751" y="1546"/>
                </a:lnTo>
                <a:lnTo>
                  <a:pt x="5747" y="1548"/>
                </a:lnTo>
                <a:lnTo>
                  <a:pt x="5743" y="1550"/>
                </a:lnTo>
                <a:lnTo>
                  <a:pt x="5735" y="1550"/>
                </a:lnTo>
                <a:lnTo>
                  <a:pt x="5745" y="1558"/>
                </a:lnTo>
                <a:lnTo>
                  <a:pt x="5749" y="1569"/>
                </a:lnTo>
                <a:lnTo>
                  <a:pt x="5751" y="1585"/>
                </a:lnTo>
                <a:lnTo>
                  <a:pt x="5749" y="1599"/>
                </a:lnTo>
                <a:lnTo>
                  <a:pt x="5747" y="1611"/>
                </a:lnTo>
                <a:lnTo>
                  <a:pt x="5743" y="1619"/>
                </a:lnTo>
                <a:lnTo>
                  <a:pt x="5737" y="1619"/>
                </a:lnTo>
                <a:lnTo>
                  <a:pt x="5731" y="1609"/>
                </a:lnTo>
                <a:lnTo>
                  <a:pt x="5739" y="1623"/>
                </a:lnTo>
                <a:lnTo>
                  <a:pt x="5753" y="1639"/>
                </a:lnTo>
                <a:lnTo>
                  <a:pt x="5768" y="1651"/>
                </a:lnTo>
                <a:lnTo>
                  <a:pt x="5782" y="1665"/>
                </a:lnTo>
                <a:lnTo>
                  <a:pt x="5792" y="1679"/>
                </a:lnTo>
                <a:lnTo>
                  <a:pt x="5792" y="1690"/>
                </a:lnTo>
                <a:lnTo>
                  <a:pt x="5782" y="1684"/>
                </a:lnTo>
                <a:lnTo>
                  <a:pt x="5770" y="1681"/>
                </a:lnTo>
                <a:lnTo>
                  <a:pt x="5756" y="1679"/>
                </a:lnTo>
                <a:lnTo>
                  <a:pt x="5745" y="1677"/>
                </a:lnTo>
                <a:lnTo>
                  <a:pt x="5733" y="1671"/>
                </a:lnTo>
                <a:lnTo>
                  <a:pt x="5727" y="1659"/>
                </a:lnTo>
                <a:lnTo>
                  <a:pt x="5725" y="1671"/>
                </a:lnTo>
                <a:lnTo>
                  <a:pt x="5723" y="1673"/>
                </a:lnTo>
                <a:lnTo>
                  <a:pt x="5717" y="1671"/>
                </a:lnTo>
                <a:lnTo>
                  <a:pt x="5711" y="1665"/>
                </a:lnTo>
                <a:lnTo>
                  <a:pt x="5705" y="1661"/>
                </a:lnTo>
                <a:lnTo>
                  <a:pt x="5697" y="1657"/>
                </a:lnTo>
                <a:lnTo>
                  <a:pt x="5689" y="1661"/>
                </a:lnTo>
                <a:lnTo>
                  <a:pt x="5681" y="1671"/>
                </a:lnTo>
                <a:lnTo>
                  <a:pt x="5673" y="1661"/>
                </a:lnTo>
                <a:lnTo>
                  <a:pt x="5671" y="1649"/>
                </a:lnTo>
                <a:lnTo>
                  <a:pt x="5675" y="1637"/>
                </a:lnTo>
                <a:lnTo>
                  <a:pt x="5679" y="1625"/>
                </a:lnTo>
                <a:lnTo>
                  <a:pt x="5675" y="1629"/>
                </a:lnTo>
                <a:lnTo>
                  <a:pt x="5671" y="1637"/>
                </a:lnTo>
                <a:lnTo>
                  <a:pt x="5665" y="1649"/>
                </a:lnTo>
                <a:lnTo>
                  <a:pt x="5661" y="1659"/>
                </a:lnTo>
                <a:lnTo>
                  <a:pt x="5661" y="1669"/>
                </a:lnTo>
                <a:lnTo>
                  <a:pt x="5665" y="1677"/>
                </a:lnTo>
                <a:lnTo>
                  <a:pt x="5677" y="1681"/>
                </a:lnTo>
                <a:lnTo>
                  <a:pt x="5687" y="1679"/>
                </a:lnTo>
                <a:lnTo>
                  <a:pt x="5695" y="1675"/>
                </a:lnTo>
                <a:lnTo>
                  <a:pt x="5699" y="1671"/>
                </a:lnTo>
                <a:lnTo>
                  <a:pt x="5703" y="1671"/>
                </a:lnTo>
                <a:lnTo>
                  <a:pt x="5707" y="1675"/>
                </a:lnTo>
                <a:lnTo>
                  <a:pt x="5717" y="1684"/>
                </a:lnTo>
                <a:lnTo>
                  <a:pt x="5725" y="1688"/>
                </a:lnTo>
                <a:lnTo>
                  <a:pt x="5739" y="1692"/>
                </a:lnTo>
                <a:lnTo>
                  <a:pt x="5754" y="1694"/>
                </a:lnTo>
                <a:lnTo>
                  <a:pt x="5772" y="1698"/>
                </a:lnTo>
                <a:lnTo>
                  <a:pt x="5790" y="1702"/>
                </a:lnTo>
                <a:lnTo>
                  <a:pt x="5804" y="1708"/>
                </a:lnTo>
                <a:lnTo>
                  <a:pt x="5814" y="1716"/>
                </a:lnTo>
                <a:lnTo>
                  <a:pt x="5816" y="1728"/>
                </a:lnTo>
                <a:lnTo>
                  <a:pt x="5812" y="1728"/>
                </a:lnTo>
                <a:lnTo>
                  <a:pt x="5808" y="1728"/>
                </a:lnTo>
                <a:lnTo>
                  <a:pt x="5808" y="1730"/>
                </a:lnTo>
                <a:lnTo>
                  <a:pt x="5808" y="1732"/>
                </a:lnTo>
                <a:lnTo>
                  <a:pt x="5808" y="1734"/>
                </a:lnTo>
                <a:lnTo>
                  <a:pt x="5810" y="1738"/>
                </a:lnTo>
                <a:lnTo>
                  <a:pt x="5812" y="1740"/>
                </a:lnTo>
                <a:lnTo>
                  <a:pt x="5814" y="1744"/>
                </a:lnTo>
                <a:lnTo>
                  <a:pt x="5814" y="1748"/>
                </a:lnTo>
                <a:lnTo>
                  <a:pt x="5814" y="1752"/>
                </a:lnTo>
                <a:lnTo>
                  <a:pt x="5812" y="1758"/>
                </a:lnTo>
                <a:lnTo>
                  <a:pt x="5806" y="1760"/>
                </a:lnTo>
                <a:lnTo>
                  <a:pt x="5796" y="1758"/>
                </a:lnTo>
                <a:lnTo>
                  <a:pt x="5786" y="1752"/>
                </a:lnTo>
                <a:lnTo>
                  <a:pt x="5774" y="1746"/>
                </a:lnTo>
                <a:lnTo>
                  <a:pt x="5766" y="1742"/>
                </a:lnTo>
                <a:lnTo>
                  <a:pt x="5762" y="1738"/>
                </a:lnTo>
                <a:lnTo>
                  <a:pt x="5770" y="1750"/>
                </a:lnTo>
                <a:lnTo>
                  <a:pt x="5784" y="1760"/>
                </a:lnTo>
                <a:lnTo>
                  <a:pt x="5798" y="1768"/>
                </a:lnTo>
                <a:lnTo>
                  <a:pt x="5814" y="1776"/>
                </a:lnTo>
                <a:lnTo>
                  <a:pt x="5826" y="1784"/>
                </a:lnTo>
                <a:lnTo>
                  <a:pt x="5834" y="1794"/>
                </a:lnTo>
                <a:lnTo>
                  <a:pt x="5834" y="1808"/>
                </a:lnTo>
                <a:lnTo>
                  <a:pt x="5828" y="1804"/>
                </a:lnTo>
                <a:lnTo>
                  <a:pt x="5824" y="1800"/>
                </a:lnTo>
                <a:lnTo>
                  <a:pt x="5816" y="1800"/>
                </a:lnTo>
                <a:lnTo>
                  <a:pt x="5810" y="1802"/>
                </a:lnTo>
                <a:lnTo>
                  <a:pt x="5816" y="1806"/>
                </a:lnTo>
                <a:lnTo>
                  <a:pt x="5818" y="1809"/>
                </a:lnTo>
                <a:lnTo>
                  <a:pt x="5820" y="1811"/>
                </a:lnTo>
                <a:lnTo>
                  <a:pt x="5820" y="1813"/>
                </a:lnTo>
                <a:lnTo>
                  <a:pt x="5818" y="1815"/>
                </a:lnTo>
                <a:lnTo>
                  <a:pt x="5814" y="1815"/>
                </a:lnTo>
                <a:lnTo>
                  <a:pt x="5810" y="1817"/>
                </a:lnTo>
                <a:lnTo>
                  <a:pt x="5806" y="1817"/>
                </a:lnTo>
                <a:lnTo>
                  <a:pt x="5802" y="1817"/>
                </a:lnTo>
                <a:lnTo>
                  <a:pt x="5798" y="1817"/>
                </a:lnTo>
                <a:lnTo>
                  <a:pt x="5796" y="1817"/>
                </a:lnTo>
                <a:lnTo>
                  <a:pt x="5794" y="1817"/>
                </a:lnTo>
                <a:lnTo>
                  <a:pt x="5792" y="1817"/>
                </a:lnTo>
                <a:lnTo>
                  <a:pt x="5798" y="1821"/>
                </a:lnTo>
                <a:lnTo>
                  <a:pt x="5808" y="1825"/>
                </a:lnTo>
                <a:lnTo>
                  <a:pt x="5820" y="1829"/>
                </a:lnTo>
                <a:lnTo>
                  <a:pt x="5832" y="1835"/>
                </a:lnTo>
                <a:lnTo>
                  <a:pt x="5840" y="1841"/>
                </a:lnTo>
                <a:lnTo>
                  <a:pt x="5846" y="1849"/>
                </a:lnTo>
                <a:lnTo>
                  <a:pt x="5842" y="1857"/>
                </a:lnTo>
                <a:lnTo>
                  <a:pt x="5830" y="1867"/>
                </a:lnTo>
                <a:lnTo>
                  <a:pt x="5820" y="1859"/>
                </a:lnTo>
                <a:lnTo>
                  <a:pt x="5806" y="1851"/>
                </a:lnTo>
                <a:lnTo>
                  <a:pt x="5790" y="1845"/>
                </a:lnTo>
                <a:lnTo>
                  <a:pt x="5776" y="1843"/>
                </a:lnTo>
                <a:lnTo>
                  <a:pt x="5784" y="1845"/>
                </a:lnTo>
                <a:lnTo>
                  <a:pt x="5798" y="1851"/>
                </a:lnTo>
                <a:lnTo>
                  <a:pt x="5814" y="1861"/>
                </a:lnTo>
                <a:lnTo>
                  <a:pt x="5830" y="1869"/>
                </a:lnTo>
                <a:lnTo>
                  <a:pt x="5844" y="1877"/>
                </a:lnTo>
                <a:lnTo>
                  <a:pt x="5852" y="1881"/>
                </a:lnTo>
                <a:lnTo>
                  <a:pt x="5848" y="1873"/>
                </a:lnTo>
                <a:lnTo>
                  <a:pt x="5852" y="1867"/>
                </a:lnTo>
                <a:lnTo>
                  <a:pt x="5862" y="1863"/>
                </a:lnTo>
                <a:lnTo>
                  <a:pt x="5872" y="1863"/>
                </a:lnTo>
                <a:lnTo>
                  <a:pt x="5881" y="1865"/>
                </a:lnTo>
                <a:lnTo>
                  <a:pt x="5889" y="1869"/>
                </a:lnTo>
                <a:lnTo>
                  <a:pt x="5903" y="1891"/>
                </a:lnTo>
                <a:lnTo>
                  <a:pt x="5917" y="1915"/>
                </a:lnTo>
                <a:lnTo>
                  <a:pt x="5911" y="1915"/>
                </a:lnTo>
                <a:lnTo>
                  <a:pt x="5907" y="1915"/>
                </a:lnTo>
                <a:lnTo>
                  <a:pt x="5907" y="1915"/>
                </a:lnTo>
                <a:lnTo>
                  <a:pt x="5907" y="1915"/>
                </a:lnTo>
                <a:lnTo>
                  <a:pt x="5909" y="1915"/>
                </a:lnTo>
                <a:lnTo>
                  <a:pt x="5911" y="1917"/>
                </a:lnTo>
                <a:lnTo>
                  <a:pt x="5911" y="1917"/>
                </a:lnTo>
                <a:lnTo>
                  <a:pt x="5911" y="1917"/>
                </a:lnTo>
                <a:lnTo>
                  <a:pt x="5911" y="1917"/>
                </a:lnTo>
                <a:lnTo>
                  <a:pt x="5907" y="1917"/>
                </a:lnTo>
                <a:lnTo>
                  <a:pt x="5901" y="1917"/>
                </a:lnTo>
                <a:lnTo>
                  <a:pt x="5903" y="1911"/>
                </a:lnTo>
                <a:lnTo>
                  <a:pt x="5903" y="1905"/>
                </a:lnTo>
                <a:lnTo>
                  <a:pt x="5899" y="1901"/>
                </a:lnTo>
                <a:lnTo>
                  <a:pt x="5897" y="1897"/>
                </a:lnTo>
                <a:lnTo>
                  <a:pt x="5897" y="1903"/>
                </a:lnTo>
                <a:lnTo>
                  <a:pt x="5895" y="1907"/>
                </a:lnTo>
                <a:lnTo>
                  <a:pt x="5895" y="1909"/>
                </a:lnTo>
                <a:lnTo>
                  <a:pt x="5893" y="1913"/>
                </a:lnTo>
                <a:lnTo>
                  <a:pt x="5893" y="1917"/>
                </a:lnTo>
                <a:lnTo>
                  <a:pt x="5891" y="1915"/>
                </a:lnTo>
                <a:lnTo>
                  <a:pt x="5889" y="1915"/>
                </a:lnTo>
                <a:lnTo>
                  <a:pt x="5899" y="1929"/>
                </a:lnTo>
                <a:lnTo>
                  <a:pt x="5911" y="1940"/>
                </a:lnTo>
                <a:lnTo>
                  <a:pt x="5923" y="1954"/>
                </a:lnTo>
                <a:lnTo>
                  <a:pt x="5933" y="1968"/>
                </a:lnTo>
                <a:lnTo>
                  <a:pt x="5937" y="1984"/>
                </a:lnTo>
                <a:lnTo>
                  <a:pt x="5925" y="1968"/>
                </a:lnTo>
                <a:lnTo>
                  <a:pt x="5913" y="1960"/>
                </a:lnTo>
                <a:lnTo>
                  <a:pt x="5899" y="1962"/>
                </a:lnTo>
                <a:lnTo>
                  <a:pt x="5881" y="1966"/>
                </a:lnTo>
                <a:lnTo>
                  <a:pt x="5893" y="1970"/>
                </a:lnTo>
                <a:lnTo>
                  <a:pt x="5897" y="1978"/>
                </a:lnTo>
                <a:lnTo>
                  <a:pt x="5893" y="1986"/>
                </a:lnTo>
                <a:lnTo>
                  <a:pt x="5883" y="1994"/>
                </a:lnTo>
                <a:lnTo>
                  <a:pt x="5872" y="2004"/>
                </a:lnTo>
                <a:lnTo>
                  <a:pt x="5858" y="2012"/>
                </a:lnTo>
                <a:lnTo>
                  <a:pt x="5844" y="2016"/>
                </a:lnTo>
                <a:lnTo>
                  <a:pt x="5834" y="2016"/>
                </a:lnTo>
                <a:lnTo>
                  <a:pt x="5830" y="2012"/>
                </a:lnTo>
                <a:lnTo>
                  <a:pt x="5836" y="2034"/>
                </a:lnTo>
                <a:lnTo>
                  <a:pt x="5850" y="2032"/>
                </a:lnTo>
                <a:lnTo>
                  <a:pt x="5864" y="2028"/>
                </a:lnTo>
                <a:lnTo>
                  <a:pt x="5879" y="2022"/>
                </a:lnTo>
                <a:lnTo>
                  <a:pt x="5893" y="2018"/>
                </a:lnTo>
                <a:lnTo>
                  <a:pt x="5905" y="2018"/>
                </a:lnTo>
                <a:lnTo>
                  <a:pt x="5915" y="2020"/>
                </a:lnTo>
                <a:lnTo>
                  <a:pt x="5923" y="2026"/>
                </a:lnTo>
                <a:lnTo>
                  <a:pt x="5925" y="2040"/>
                </a:lnTo>
                <a:lnTo>
                  <a:pt x="5921" y="2059"/>
                </a:lnTo>
                <a:lnTo>
                  <a:pt x="5923" y="2056"/>
                </a:lnTo>
                <a:lnTo>
                  <a:pt x="5929" y="2044"/>
                </a:lnTo>
                <a:lnTo>
                  <a:pt x="5933" y="2032"/>
                </a:lnTo>
                <a:lnTo>
                  <a:pt x="5937" y="2018"/>
                </a:lnTo>
                <a:lnTo>
                  <a:pt x="5941" y="2008"/>
                </a:lnTo>
                <a:lnTo>
                  <a:pt x="5943" y="2004"/>
                </a:lnTo>
                <a:lnTo>
                  <a:pt x="5957" y="2018"/>
                </a:lnTo>
                <a:lnTo>
                  <a:pt x="5963" y="2034"/>
                </a:lnTo>
                <a:lnTo>
                  <a:pt x="5963" y="2050"/>
                </a:lnTo>
                <a:lnTo>
                  <a:pt x="5955" y="2067"/>
                </a:lnTo>
                <a:lnTo>
                  <a:pt x="5945" y="2081"/>
                </a:lnTo>
                <a:lnTo>
                  <a:pt x="5933" y="2095"/>
                </a:lnTo>
                <a:lnTo>
                  <a:pt x="5919" y="2105"/>
                </a:lnTo>
                <a:lnTo>
                  <a:pt x="5907" y="2109"/>
                </a:lnTo>
                <a:lnTo>
                  <a:pt x="5895" y="2107"/>
                </a:lnTo>
                <a:lnTo>
                  <a:pt x="5889" y="2099"/>
                </a:lnTo>
                <a:lnTo>
                  <a:pt x="5883" y="2107"/>
                </a:lnTo>
                <a:lnTo>
                  <a:pt x="5874" y="2111"/>
                </a:lnTo>
                <a:lnTo>
                  <a:pt x="5858" y="2113"/>
                </a:lnTo>
                <a:lnTo>
                  <a:pt x="5840" y="2111"/>
                </a:lnTo>
                <a:lnTo>
                  <a:pt x="5824" y="2111"/>
                </a:lnTo>
                <a:lnTo>
                  <a:pt x="5810" y="2111"/>
                </a:lnTo>
                <a:lnTo>
                  <a:pt x="5828" y="2121"/>
                </a:lnTo>
                <a:lnTo>
                  <a:pt x="5850" y="2125"/>
                </a:lnTo>
                <a:lnTo>
                  <a:pt x="5870" y="2127"/>
                </a:lnTo>
                <a:lnTo>
                  <a:pt x="5889" y="2133"/>
                </a:lnTo>
                <a:lnTo>
                  <a:pt x="5885" y="2141"/>
                </a:lnTo>
                <a:lnTo>
                  <a:pt x="5879" y="2149"/>
                </a:lnTo>
                <a:lnTo>
                  <a:pt x="5874" y="2155"/>
                </a:lnTo>
                <a:lnTo>
                  <a:pt x="5879" y="2155"/>
                </a:lnTo>
                <a:lnTo>
                  <a:pt x="5883" y="2157"/>
                </a:lnTo>
                <a:lnTo>
                  <a:pt x="5885" y="2159"/>
                </a:lnTo>
                <a:lnTo>
                  <a:pt x="5885" y="2163"/>
                </a:lnTo>
                <a:lnTo>
                  <a:pt x="5883" y="2167"/>
                </a:lnTo>
                <a:lnTo>
                  <a:pt x="5881" y="2171"/>
                </a:lnTo>
                <a:lnTo>
                  <a:pt x="5877" y="2175"/>
                </a:lnTo>
                <a:lnTo>
                  <a:pt x="5874" y="2179"/>
                </a:lnTo>
                <a:lnTo>
                  <a:pt x="5870" y="2181"/>
                </a:lnTo>
                <a:lnTo>
                  <a:pt x="5866" y="2183"/>
                </a:lnTo>
                <a:lnTo>
                  <a:pt x="5862" y="2184"/>
                </a:lnTo>
                <a:lnTo>
                  <a:pt x="5840" y="2179"/>
                </a:lnTo>
                <a:lnTo>
                  <a:pt x="5820" y="2171"/>
                </a:lnTo>
                <a:lnTo>
                  <a:pt x="5832" y="2183"/>
                </a:lnTo>
                <a:lnTo>
                  <a:pt x="5844" y="2188"/>
                </a:lnTo>
                <a:lnTo>
                  <a:pt x="5854" y="2188"/>
                </a:lnTo>
                <a:lnTo>
                  <a:pt x="5864" y="2186"/>
                </a:lnTo>
                <a:lnTo>
                  <a:pt x="5874" y="2183"/>
                </a:lnTo>
                <a:lnTo>
                  <a:pt x="5883" y="2183"/>
                </a:lnTo>
                <a:lnTo>
                  <a:pt x="5895" y="2184"/>
                </a:lnTo>
                <a:lnTo>
                  <a:pt x="5893" y="2181"/>
                </a:lnTo>
                <a:lnTo>
                  <a:pt x="5893" y="2179"/>
                </a:lnTo>
                <a:lnTo>
                  <a:pt x="5893" y="2177"/>
                </a:lnTo>
                <a:lnTo>
                  <a:pt x="5893" y="2175"/>
                </a:lnTo>
                <a:lnTo>
                  <a:pt x="5895" y="2175"/>
                </a:lnTo>
                <a:lnTo>
                  <a:pt x="5897" y="2173"/>
                </a:lnTo>
                <a:lnTo>
                  <a:pt x="5899" y="2171"/>
                </a:lnTo>
                <a:lnTo>
                  <a:pt x="5899" y="2169"/>
                </a:lnTo>
                <a:lnTo>
                  <a:pt x="5901" y="2163"/>
                </a:lnTo>
                <a:lnTo>
                  <a:pt x="5903" y="2169"/>
                </a:lnTo>
                <a:lnTo>
                  <a:pt x="5903" y="2177"/>
                </a:lnTo>
                <a:lnTo>
                  <a:pt x="5903" y="2183"/>
                </a:lnTo>
                <a:lnTo>
                  <a:pt x="5905" y="2183"/>
                </a:lnTo>
                <a:lnTo>
                  <a:pt x="5907" y="2181"/>
                </a:lnTo>
                <a:lnTo>
                  <a:pt x="5911" y="2179"/>
                </a:lnTo>
                <a:lnTo>
                  <a:pt x="5913" y="2177"/>
                </a:lnTo>
                <a:lnTo>
                  <a:pt x="5917" y="2175"/>
                </a:lnTo>
                <a:lnTo>
                  <a:pt x="5921" y="2173"/>
                </a:lnTo>
                <a:lnTo>
                  <a:pt x="5923" y="2173"/>
                </a:lnTo>
                <a:lnTo>
                  <a:pt x="5925" y="2173"/>
                </a:lnTo>
                <a:lnTo>
                  <a:pt x="5925" y="2186"/>
                </a:lnTo>
                <a:lnTo>
                  <a:pt x="5921" y="2198"/>
                </a:lnTo>
                <a:lnTo>
                  <a:pt x="5911" y="2204"/>
                </a:lnTo>
                <a:lnTo>
                  <a:pt x="5901" y="2210"/>
                </a:lnTo>
                <a:lnTo>
                  <a:pt x="5893" y="2216"/>
                </a:lnTo>
                <a:lnTo>
                  <a:pt x="5887" y="2222"/>
                </a:lnTo>
                <a:lnTo>
                  <a:pt x="5881" y="2216"/>
                </a:lnTo>
                <a:lnTo>
                  <a:pt x="5872" y="2218"/>
                </a:lnTo>
                <a:lnTo>
                  <a:pt x="5862" y="2224"/>
                </a:lnTo>
                <a:lnTo>
                  <a:pt x="5850" y="2234"/>
                </a:lnTo>
                <a:lnTo>
                  <a:pt x="5838" y="2244"/>
                </a:lnTo>
                <a:lnTo>
                  <a:pt x="5826" y="2252"/>
                </a:lnTo>
                <a:lnTo>
                  <a:pt x="5816" y="2260"/>
                </a:lnTo>
                <a:lnTo>
                  <a:pt x="5808" y="2260"/>
                </a:lnTo>
                <a:lnTo>
                  <a:pt x="5802" y="2264"/>
                </a:lnTo>
                <a:lnTo>
                  <a:pt x="5792" y="2274"/>
                </a:lnTo>
                <a:lnTo>
                  <a:pt x="5784" y="2288"/>
                </a:lnTo>
                <a:lnTo>
                  <a:pt x="5774" y="2306"/>
                </a:lnTo>
                <a:lnTo>
                  <a:pt x="5768" y="2319"/>
                </a:lnTo>
                <a:lnTo>
                  <a:pt x="5762" y="2331"/>
                </a:lnTo>
                <a:lnTo>
                  <a:pt x="5760" y="2339"/>
                </a:lnTo>
                <a:lnTo>
                  <a:pt x="5756" y="2343"/>
                </a:lnTo>
                <a:lnTo>
                  <a:pt x="5751" y="2347"/>
                </a:lnTo>
                <a:lnTo>
                  <a:pt x="5743" y="2347"/>
                </a:lnTo>
                <a:lnTo>
                  <a:pt x="5751" y="2363"/>
                </a:lnTo>
                <a:lnTo>
                  <a:pt x="5751" y="2379"/>
                </a:lnTo>
                <a:lnTo>
                  <a:pt x="5743" y="2389"/>
                </a:lnTo>
                <a:lnTo>
                  <a:pt x="5729" y="2397"/>
                </a:lnTo>
                <a:lnTo>
                  <a:pt x="5715" y="2401"/>
                </a:lnTo>
                <a:lnTo>
                  <a:pt x="5699" y="2405"/>
                </a:lnTo>
                <a:lnTo>
                  <a:pt x="5687" y="2411"/>
                </a:lnTo>
                <a:lnTo>
                  <a:pt x="5683" y="2413"/>
                </a:lnTo>
                <a:lnTo>
                  <a:pt x="5679" y="2415"/>
                </a:lnTo>
                <a:lnTo>
                  <a:pt x="5675" y="2417"/>
                </a:lnTo>
                <a:lnTo>
                  <a:pt x="5673" y="2419"/>
                </a:lnTo>
                <a:lnTo>
                  <a:pt x="5671" y="2421"/>
                </a:lnTo>
                <a:lnTo>
                  <a:pt x="5669" y="2425"/>
                </a:lnTo>
                <a:lnTo>
                  <a:pt x="5665" y="2429"/>
                </a:lnTo>
                <a:lnTo>
                  <a:pt x="5661" y="2434"/>
                </a:lnTo>
                <a:lnTo>
                  <a:pt x="5651" y="2446"/>
                </a:lnTo>
                <a:lnTo>
                  <a:pt x="5643" y="2466"/>
                </a:lnTo>
                <a:lnTo>
                  <a:pt x="5635" y="2490"/>
                </a:lnTo>
                <a:lnTo>
                  <a:pt x="5628" y="2512"/>
                </a:lnTo>
                <a:lnTo>
                  <a:pt x="5620" y="2532"/>
                </a:lnTo>
                <a:lnTo>
                  <a:pt x="5612" y="2546"/>
                </a:lnTo>
                <a:lnTo>
                  <a:pt x="5604" y="2550"/>
                </a:lnTo>
                <a:lnTo>
                  <a:pt x="5612" y="2556"/>
                </a:lnTo>
                <a:lnTo>
                  <a:pt x="5610" y="2561"/>
                </a:lnTo>
                <a:lnTo>
                  <a:pt x="5600" y="2567"/>
                </a:lnTo>
                <a:lnTo>
                  <a:pt x="5590" y="2573"/>
                </a:lnTo>
                <a:lnTo>
                  <a:pt x="5582" y="2579"/>
                </a:lnTo>
                <a:lnTo>
                  <a:pt x="5578" y="2585"/>
                </a:lnTo>
                <a:lnTo>
                  <a:pt x="5580" y="2599"/>
                </a:lnTo>
                <a:lnTo>
                  <a:pt x="5574" y="2607"/>
                </a:lnTo>
                <a:lnTo>
                  <a:pt x="5566" y="2613"/>
                </a:lnTo>
                <a:lnTo>
                  <a:pt x="5556" y="2615"/>
                </a:lnTo>
                <a:lnTo>
                  <a:pt x="5544" y="2615"/>
                </a:lnTo>
                <a:lnTo>
                  <a:pt x="5536" y="2613"/>
                </a:lnTo>
                <a:lnTo>
                  <a:pt x="5536" y="2619"/>
                </a:lnTo>
                <a:lnTo>
                  <a:pt x="5540" y="2625"/>
                </a:lnTo>
                <a:lnTo>
                  <a:pt x="5544" y="2629"/>
                </a:lnTo>
                <a:lnTo>
                  <a:pt x="5550" y="2631"/>
                </a:lnTo>
                <a:lnTo>
                  <a:pt x="5544" y="2643"/>
                </a:lnTo>
                <a:lnTo>
                  <a:pt x="5534" y="2655"/>
                </a:lnTo>
                <a:lnTo>
                  <a:pt x="5520" y="2661"/>
                </a:lnTo>
                <a:lnTo>
                  <a:pt x="5507" y="2659"/>
                </a:lnTo>
                <a:lnTo>
                  <a:pt x="5507" y="2665"/>
                </a:lnTo>
                <a:lnTo>
                  <a:pt x="5505" y="2675"/>
                </a:lnTo>
                <a:lnTo>
                  <a:pt x="5499" y="2686"/>
                </a:lnTo>
                <a:lnTo>
                  <a:pt x="5493" y="2698"/>
                </a:lnTo>
                <a:lnTo>
                  <a:pt x="5483" y="2708"/>
                </a:lnTo>
                <a:lnTo>
                  <a:pt x="5475" y="2714"/>
                </a:lnTo>
                <a:lnTo>
                  <a:pt x="5467" y="2716"/>
                </a:lnTo>
                <a:lnTo>
                  <a:pt x="5461" y="2710"/>
                </a:lnTo>
                <a:lnTo>
                  <a:pt x="5455" y="2696"/>
                </a:lnTo>
                <a:lnTo>
                  <a:pt x="5457" y="2706"/>
                </a:lnTo>
                <a:lnTo>
                  <a:pt x="5455" y="2716"/>
                </a:lnTo>
                <a:lnTo>
                  <a:pt x="5453" y="2730"/>
                </a:lnTo>
                <a:lnTo>
                  <a:pt x="5451" y="2738"/>
                </a:lnTo>
                <a:lnTo>
                  <a:pt x="5449" y="2742"/>
                </a:lnTo>
                <a:lnTo>
                  <a:pt x="5449" y="2736"/>
                </a:lnTo>
                <a:lnTo>
                  <a:pt x="5447" y="2744"/>
                </a:lnTo>
                <a:lnTo>
                  <a:pt x="5445" y="2756"/>
                </a:lnTo>
                <a:lnTo>
                  <a:pt x="5443" y="2770"/>
                </a:lnTo>
                <a:lnTo>
                  <a:pt x="5441" y="2782"/>
                </a:lnTo>
                <a:lnTo>
                  <a:pt x="5435" y="2792"/>
                </a:lnTo>
                <a:lnTo>
                  <a:pt x="5427" y="2796"/>
                </a:lnTo>
                <a:lnTo>
                  <a:pt x="5415" y="2792"/>
                </a:lnTo>
                <a:lnTo>
                  <a:pt x="5415" y="2800"/>
                </a:lnTo>
                <a:lnTo>
                  <a:pt x="5413" y="2810"/>
                </a:lnTo>
                <a:lnTo>
                  <a:pt x="5411" y="2819"/>
                </a:lnTo>
                <a:lnTo>
                  <a:pt x="5409" y="2827"/>
                </a:lnTo>
                <a:lnTo>
                  <a:pt x="5413" y="2831"/>
                </a:lnTo>
                <a:lnTo>
                  <a:pt x="5419" y="2829"/>
                </a:lnTo>
                <a:lnTo>
                  <a:pt x="5419" y="2839"/>
                </a:lnTo>
                <a:lnTo>
                  <a:pt x="5415" y="2853"/>
                </a:lnTo>
                <a:lnTo>
                  <a:pt x="5411" y="2871"/>
                </a:lnTo>
                <a:lnTo>
                  <a:pt x="5405" y="2889"/>
                </a:lnTo>
                <a:lnTo>
                  <a:pt x="5399" y="2905"/>
                </a:lnTo>
                <a:lnTo>
                  <a:pt x="5397" y="2917"/>
                </a:lnTo>
                <a:lnTo>
                  <a:pt x="5397" y="2925"/>
                </a:lnTo>
                <a:lnTo>
                  <a:pt x="5403" y="2927"/>
                </a:lnTo>
                <a:lnTo>
                  <a:pt x="5401" y="2938"/>
                </a:lnTo>
                <a:lnTo>
                  <a:pt x="5399" y="2954"/>
                </a:lnTo>
                <a:lnTo>
                  <a:pt x="5399" y="2972"/>
                </a:lnTo>
                <a:lnTo>
                  <a:pt x="5395" y="2986"/>
                </a:lnTo>
                <a:lnTo>
                  <a:pt x="5388" y="2992"/>
                </a:lnTo>
                <a:lnTo>
                  <a:pt x="5395" y="2994"/>
                </a:lnTo>
                <a:lnTo>
                  <a:pt x="5401" y="2996"/>
                </a:lnTo>
                <a:lnTo>
                  <a:pt x="5405" y="2998"/>
                </a:lnTo>
                <a:lnTo>
                  <a:pt x="5407" y="3000"/>
                </a:lnTo>
                <a:lnTo>
                  <a:pt x="5409" y="3004"/>
                </a:lnTo>
                <a:lnTo>
                  <a:pt x="5409" y="3008"/>
                </a:lnTo>
                <a:lnTo>
                  <a:pt x="5409" y="3010"/>
                </a:lnTo>
                <a:lnTo>
                  <a:pt x="5407" y="3010"/>
                </a:lnTo>
                <a:lnTo>
                  <a:pt x="5405" y="3010"/>
                </a:lnTo>
                <a:lnTo>
                  <a:pt x="5403" y="3008"/>
                </a:lnTo>
                <a:lnTo>
                  <a:pt x="5433" y="3069"/>
                </a:lnTo>
                <a:lnTo>
                  <a:pt x="5463" y="3129"/>
                </a:lnTo>
                <a:lnTo>
                  <a:pt x="5469" y="3139"/>
                </a:lnTo>
                <a:lnTo>
                  <a:pt x="5477" y="3155"/>
                </a:lnTo>
                <a:lnTo>
                  <a:pt x="5489" y="3175"/>
                </a:lnTo>
                <a:lnTo>
                  <a:pt x="5503" y="3196"/>
                </a:lnTo>
                <a:lnTo>
                  <a:pt x="5516" y="3218"/>
                </a:lnTo>
                <a:lnTo>
                  <a:pt x="5528" y="3240"/>
                </a:lnTo>
                <a:lnTo>
                  <a:pt x="5538" y="3258"/>
                </a:lnTo>
                <a:lnTo>
                  <a:pt x="5546" y="3270"/>
                </a:lnTo>
                <a:lnTo>
                  <a:pt x="5550" y="3274"/>
                </a:lnTo>
                <a:lnTo>
                  <a:pt x="5570" y="3321"/>
                </a:lnTo>
                <a:lnTo>
                  <a:pt x="5598" y="3365"/>
                </a:lnTo>
                <a:lnTo>
                  <a:pt x="5630" y="3407"/>
                </a:lnTo>
                <a:lnTo>
                  <a:pt x="5639" y="3419"/>
                </a:lnTo>
                <a:lnTo>
                  <a:pt x="5651" y="3435"/>
                </a:lnTo>
                <a:lnTo>
                  <a:pt x="5665" y="3452"/>
                </a:lnTo>
                <a:lnTo>
                  <a:pt x="5675" y="3470"/>
                </a:lnTo>
                <a:lnTo>
                  <a:pt x="5683" y="3488"/>
                </a:lnTo>
                <a:lnTo>
                  <a:pt x="5681" y="3504"/>
                </a:lnTo>
                <a:lnTo>
                  <a:pt x="5697" y="3506"/>
                </a:lnTo>
                <a:lnTo>
                  <a:pt x="5709" y="3518"/>
                </a:lnTo>
                <a:lnTo>
                  <a:pt x="5721" y="3536"/>
                </a:lnTo>
                <a:lnTo>
                  <a:pt x="5729" y="3562"/>
                </a:lnTo>
                <a:lnTo>
                  <a:pt x="5735" y="3589"/>
                </a:lnTo>
                <a:lnTo>
                  <a:pt x="5739" y="3619"/>
                </a:lnTo>
                <a:lnTo>
                  <a:pt x="5743" y="3649"/>
                </a:lnTo>
                <a:lnTo>
                  <a:pt x="5745" y="3675"/>
                </a:lnTo>
                <a:lnTo>
                  <a:pt x="5745" y="3696"/>
                </a:lnTo>
                <a:lnTo>
                  <a:pt x="5745" y="3710"/>
                </a:lnTo>
                <a:lnTo>
                  <a:pt x="5741" y="3708"/>
                </a:lnTo>
                <a:lnTo>
                  <a:pt x="5737" y="3718"/>
                </a:lnTo>
                <a:lnTo>
                  <a:pt x="5733" y="3734"/>
                </a:lnTo>
                <a:lnTo>
                  <a:pt x="5729" y="3756"/>
                </a:lnTo>
                <a:lnTo>
                  <a:pt x="5725" y="3778"/>
                </a:lnTo>
                <a:lnTo>
                  <a:pt x="5723" y="3798"/>
                </a:lnTo>
                <a:lnTo>
                  <a:pt x="5719" y="3812"/>
                </a:lnTo>
                <a:lnTo>
                  <a:pt x="5717" y="3815"/>
                </a:lnTo>
                <a:lnTo>
                  <a:pt x="5711" y="3815"/>
                </a:lnTo>
                <a:lnTo>
                  <a:pt x="5697" y="3819"/>
                </a:lnTo>
                <a:lnTo>
                  <a:pt x="5681" y="3825"/>
                </a:lnTo>
                <a:lnTo>
                  <a:pt x="5665" y="3831"/>
                </a:lnTo>
                <a:lnTo>
                  <a:pt x="5651" y="3839"/>
                </a:lnTo>
                <a:lnTo>
                  <a:pt x="5643" y="3843"/>
                </a:lnTo>
                <a:lnTo>
                  <a:pt x="5637" y="3845"/>
                </a:lnTo>
                <a:lnTo>
                  <a:pt x="5632" y="3845"/>
                </a:lnTo>
                <a:lnTo>
                  <a:pt x="5628" y="3845"/>
                </a:lnTo>
                <a:lnTo>
                  <a:pt x="5624" y="3841"/>
                </a:lnTo>
                <a:lnTo>
                  <a:pt x="5620" y="3839"/>
                </a:lnTo>
                <a:lnTo>
                  <a:pt x="5618" y="3835"/>
                </a:lnTo>
                <a:lnTo>
                  <a:pt x="5618" y="3831"/>
                </a:lnTo>
                <a:lnTo>
                  <a:pt x="5618" y="3827"/>
                </a:lnTo>
                <a:lnTo>
                  <a:pt x="5618" y="3823"/>
                </a:lnTo>
                <a:lnTo>
                  <a:pt x="5622" y="3821"/>
                </a:lnTo>
                <a:lnTo>
                  <a:pt x="5626" y="3821"/>
                </a:lnTo>
                <a:lnTo>
                  <a:pt x="5630" y="3823"/>
                </a:lnTo>
                <a:lnTo>
                  <a:pt x="5622" y="3815"/>
                </a:lnTo>
                <a:lnTo>
                  <a:pt x="5612" y="3804"/>
                </a:lnTo>
                <a:lnTo>
                  <a:pt x="5604" y="3790"/>
                </a:lnTo>
                <a:lnTo>
                  <a:pt x="5598" y="3780"/>
                </a:lnTo>
                <a:lnTo>
                  <a:pt x="5586" y="3766"/>
                </a:lnTo>
                <a:lnTo>
                  <a:pt x="5574" y="3752"/>
                </a:lnTo>
                <a:lnTo>
                  <a:pt x="5560" y="3742"/>
                </a:lnTo>
                <a:lnTo>
                  <a:pt x="5512" y="3736"/>
                </a:lnTo>
                <a:lnTo>
                  <a:pt x="5516" y="3730"/>
                </a:lnTo>
                <a:lnTo>
                  <a:pt x="5512" y="3722"/>
                </a:lnTo>
                <a:lnTo>
                  <a:pt x="5503" y="3710"/>
                </a:lnTo>
                <a:lnTo>
                  <a:pt x="5493" y="3696"/>
                </a:lnTo>
                <a:lnTo>
                  <a:pt x="5483" y="3685"/>
                </a:lnTo>
                <a:lnTo>
                  <a:pt x="5473" y="3673"/>
                </a:lnTo>
                <a:lnTo>
                  <a:pt x="5467" y="3661"/>
                </a:lnTo>
                <a:lnTo>
                  <a:pt x="5465" y="3655"/>
                </a:lnTo>
                <a:lnTo>
                  <a:pt x="5463" y="3659"/>
                </a:lnTo>
                <a:lnTo>
                  <a:pt x="5461" y="3661"/>
                </a:lnTo>
                <a:lnTo>
                  <a:pt x="5457" y="3661"/>
                </a:lnTo>
                <a:lnTo>
                  <a:pt x="5455" y="3657"/>
                </a:lnTo>
                <a:lnTo>
                  <a:pt x="5453" y="3653"/>
                </a:lnTo>
                <a:lnTo>
                  <a:pt x="5451" y="3649"/>
                </a:lnTo>
                <a:lnTo>
                  <a:pt x="5449" y="3643"/>
                </a:lnTo>
                <a:lnTo>
                  <a:pt x="5449" y="3637"/>
                </a:lnTo>
                <a:lnTo>
                  <a:pt x="5447" y="3631"/>
                </a:lnTo>
                <a:lnTo>
                  <a:pt x="5447" y="3627"/>
                </a:lnTo>
                <a:lnTo>
                  <a:pt x="5447" y="3625"/>
                </a:lnTo>
                <a:lnTo>
                  <a:pt x="5445" y="3623"/>
                </a:lnTo>
                <a:lnTo>
                  <a:pt x="5443" y="3609"/>
                </a:lnTo>
                <a:lnTo>
                  <a:pt x="5437" y="3601"/>
                </a:lnTo>
                <a:lnTo>
                  <a:pt x="5431" y="3599"/>
                </a:lnTo>
                <a:lnTo>
                  <a:pt x="5423" y="3597"/>
                </a:lnTo>
                <a:lnTo>
                  <a:pt x="5409" y="3591"/>
                </a:lnTo>
                <a:lnTo>
                  <a:pt x="5417" y="3595"/>
                </a:lnTo>
                <a:lnTo>
                  <a:pt x="5423" y="3601"/>
                </a:lnTo>
                <a:lnTo>
                  <a:pt x="5427" y="3609"/>
                </a:lnTo>
                <a:lnTo>
                  <a:pt x="5429" y="3617"/>
                </a:lnTo>
                <a:lnTo>
                  <a:pt x="5409" y="3613"/>
                </a:lnTo>
                <a:lnTo>
                  <a:pt x="5395" y="3601"/>
                </a:lnTo>
                <a:lnTo>
                  <a:pt x="5382" y="3587"/>
                </a:lnTo>
                <a:lnTo>
                  <a:pt x="5372" y="3569"/>
                </a:lnTo>
                <a:lnTo>
                  <a:pt x="5358" y="3552"/>
                </a:lnTo>
                <a:lnTo>
                  <a:pt x="5342" y="3536"/>
                </a:lnTo>
                <a:lnTo>
                  <a:pt x="5328" y="3520"/>
                </a:lnTo>
                <a:lnTo>
                  <a:pt x="5332" y="3518"/>
                </a:lnTo>
                <a:lnTo>
                  <a:pt x="5340" y="3510"/>
                </a:lnTo>
                <a:lnTo>
                  <a:pt x="5348" y="3498"/>
                </a:lnTo>
                <a:lnTo>
                  <a:pt x="5356" y="3484"/>
                </a:lnTo>
                <a:lnTo>
                  <a:pt x="5360" y="3470"/>
                </a:lnTo>
                <a:lnTo>
                  <a:pt x="5362" y="3458"/>
                </a:lnTo>
                <a:lnTo>
                  <a:pt x="5354" y="3450"/>
                </a:lnTo>
                <a:lnTo>
                  <a:pt x="5342" y="3470"/>
                </a:lnTo>
                <a:lnTo>
                  <a:pt x="5330" y="3492"/>
                </a:lnTo>
                <a:lnTo>
                  <a:pt x="5328" y="3490"/>
                </a:lnTo>
                <a:lnTo>
                  <a:pt x="5326" y="3488"/>
                </a:lnTo>
                <a:lnTo>
                  <a:pt x="5324" y="3486"/>
                </a:lnTo>
                <a:lnTo>
                  <a:pt x="5320" y="3482"/>
                </a:lnTo>
                <a:lnTo>
                  <a:pt x="5318" y="3480"/>
                </a:lnTo>
                <a:lnTo>
                  <a:pt x="5314" y="3478"/>
                </a:lnTo>
                <a:lnTo>
                  <a:pt x="5312" y="3476"/>
                </a:lnTo>
                <a:lnTo>
                  <a:pt x="5310" y="3476"/>
                </a:lnTo>
                <a:lnTo>
                  <a:pt x="5308" y="3476"/>
                </a:lnTo>
                <a:lnTo>
                  <a:pt x="5308" y="3476"/>
                </a:lnTo>
                <a:lnTo>
                  <a:pt x="5308" y="3478"/>
                </a:lnTo>
                <a:lnTo>
                  <a:pt x="5310" y="3480"/>
                </a:lnTo>
                <a:lnTo>
                  <a:pt x="5314" y="3484"/>
                </a:lnTo>
                <a:lnTo>
                  <a:pt x="5320" y="3490"/>
                </a:lnTo>
                <a:lnTo>
                  <a:pt x="5306" y="3476"/>
                </a:lnTo>
                <a:lnTo>
                  <a:pt x="5298" y="3458"/>
                </a:lnTo>
                <a:lnTo>
                  <a:pt x="5296" y="3438"/>
                </a:lnTo>
                <a:lnTo>
                  <a:pt x="5296" y="3417"/>
                </a:lnTo>
                <a:lnTo>
                  <a:pt x="5300" y="3395"/>
                </a:lnTo>
                <a:lnTo>
                  <a:pt x="5302" y="3371"/>
                </a:lnTo>
                <a:lnTo>
                  <a:pt x="5306" y="3349"/>
                </a:lnTo>
                <a:lnTo>
                  <a:pt x="5304" y="3327"/>
                </a:lnTo>
                <a:lnTo>
                  <a:pt x="5300" y="3308"/>
                </a:lnTo>
                <a:lnTo>
                  <a:pt x="5290" y="3292"/>
                </a:lnTo>
                <a:lnTo>
                  <a:pt x="5272" y="3278"/>
                </a:lnTo>
                <a:lnTo>
                  <a:pt x="5245" y="3270"/>
                </a:lnTo>
                <a:lnTo>
                  <a:pt x="5219" y="3258"/>
                </a:lnTo>
                <a:lnTo>
                  <a:pt x="5195" y="3238"/>
                </a:lnTo>
                <a:lnTo>
                  <a:pt x="5173" y="3214"/>
                </a:lnTo>
                <a:lnTo>
                  <a:pt x="5151" y="3192"/>
                </a:lnTo>
                <a:lnTo>
                  <a:pt x="5132" y="3173"/>
                </a:lnTo>
                <a:lnTo>
                  <a:pt x="5112" y="3161"/>
                </a:lnTo>
                <a:lnTo>
                  <a:pt x="5088" y="3151"/>
                </a:lnTo>
                <a:lnTo>
                  <a:pt x="5064" y="3151"/>
                </a:lnTo>
                <a:lnTo>
                  <a:pt x="5052" y="3155"/>
                </a:lnTo>
                <a:lnTo>
                  <a:pt x="5044" y="3163"/>
                </a:lnTo>
                <a:lnTo>
                  <a:pt x="5038" y="3169"/>
                </a:lnTo>
                <a:lnTo>
                  <a:pt x="5032" y="3175"/>
                </a:lnTo>
                <a:lnTo>
                  <a:pt x="5027" y="3177"/>
                </a:lnTo>
                <a:lnTo>
                  <a:pt x="5034" y="3181"/>
                </a:lnTo>
                <a:lnTo>
                  <a:pt x="5032" y="3186"/>
                </a:lnTo>
                <a:lnTo>
                  <a:pt x="5025" y="3192"/>
                </a:lnTo>
                <a:lnTo>
                  <a:pt x="5013" y="3200"/>
                </a:lnTo>
                <a:lnTo>
                  <a:pt x="4999" y="3206"/>
                </a:lnTo>
                <a:lnTo>
                  <a:pt x="4983" y="3214"/>
                </a:lnTo>
                <a:lnTo>
                  <a:pt x="4971" y="3218"/>
                </a:lnTo>
                <a:lnTo>
                  <a:pt x="4963" y="3222"/>
                </a:lnTo>
                <a:lnTo>
                  <a:pt x="4955" y="3226"/>
                </a:lnTo>
                <a:lnTo>
                  <a:pt x="4945" y="3232"/>
                </a:lnTo>
                <a:lnTo>
                  <a:pt x="4935" y="3236"/>
                </a:lnTo>
                <a:lnTo>
                  <a:pt x="4923" y="3240"/>
                </a:lnTo>
                <a:lnTo>
                  <a:pt x="4911" y="3240"/>
                </a:lnTo>
                <a:lnTo>
                  <a:pt x="4904" y="3238"/>
                </a:lnTo>
                <a:lnTo>
                  <a:pt x="4900" y="3232"/>
                </a:lnTo>
                <a:lnTo>
                  <a:pt x="4900" y="3220"/>
                </a:lnTo>
                <a:lnTo>
                  <a:pt x="4900" y="3226"/>
                </a:lnTo>
                <a:lnTo>
                  <a:pt x="4902" y="3232"/>
                </a:lnTo>
                <a:lnTo>
                  <a:pt x="4906" y="3236"/>
                </a:lnTo>
                <a:lnTo>
                  <a:pt x="4911" y="3238"/>
                </a:lnTo>
                <a:lnTo>
                  <a:pt x="4915" y="3232"/>
                </a:lnTo>
                <a:lnTo>
                  <a:pt x="4909" y="3224"/>
                </a:lnTo>
                <a:lnTo>
                  <a:pt x="4900" y="3212"/>
                </a:lnTo>
                <a:lnTo>
                  <a:pt x="4886" y="3202"/>
                </a:lnTo>
                <a:lnTo>
                  <a:pt x="4872" y="3192"/>
                </a:lnTo>
                <a:lnTo>
                  <a:pt x="4862" y="3185"/>
                </a:lnTo>
                <a:lnTo>
                  <a:pt x="4856" y="3181"/>
                </a:lnTo>
                <a:lnTo>
                  <a:pt x="4858" y="3181"/>
                </a:lnTo>
                <a:lnTo>
                  <a:pt x="4860" y="3183"/>
                </a:lnTo>
                <a:lnTo>
                  <a:pt x="4864" y="3183"/>
                </a:lnTo>
                <a:lnTo>
                  <a:pt x="4866" y="3185"/>
                </a:lnTo>
                <a:lnTo>
                  <a:pt x="4870" y="3186"/>
                </a:lnTo>
                <a:lnTo>
                  <a:pt x="4874" y="3186"/>
                </a:lnTo>
                <a:lnTo>
                  <a:pt x="4878" y="3186"/>
                </a:lnTo>
                <a:lnTo>
                  <a:pt x="4880" y="3186"/>
                </a:lnTo>
                <a:lnTo>
                  <a:pt x="4880" y="3185"/>
                </a:lnTo>
                <a:lnTo>
                  <a:pt x="4880" y="3183"/>
                </a:lnTo>
                <a:lnTo>
                  <a:pt x="4876" y="3179"/>
                </a:lnTo>
                <a:lnTo>
                  <a:pt x="4868" y="3175"/>
                </a:lnTo>
                <a:lnTo>
                  <a:pt x="4860" y="3173"/>
                </a:lnTo>
                <a:lnTo>
                  <a:pt x="4852" y="3173"/>
                </a:lnTo>
                <a:lnTo>
                  <a:pt x="4848" y="3175"/>
                </a:lnTo>
                <a:lnTo>
                  <a:pt x="4846" y="3183"/>
                </a:lnTo>
                <a:lnTo>
                  <a:pt x="4812" y="3169"/>
                </a:lnTo>
                <a:lnTo>
                  <a:pt x="4777" y="3161"/>
                </a:lnTo>
                <a:lnTo>
                  <a:pt x="4739" y="3153"/>
                </a:lnTo>
                <a:lnTo>
                  <a:pt x="4745" y="3155"/>
                </a:lnTo>
                <a:lnTo>
                  <a:pt x="4749" y="3153"/>
                </a:lnTo>
                <a:lnTo>
                  <a:pt x="4751" y="3153"/>
                </a:lnTo>
                <a:lnTo>
                  <a:pt x="4751" y="3151"/>
                </a:lnTo>
                <a:lnTo>
                  <a:pt x="4751" y="3147"/>
                </a:lnTo>
                <a:lnTo>
                  <a:pt x="4749" y="3145"/>
                </a:lnTo>
                <a:lnTo>
                  <a:pt x="4747" y="3141"/>
                </a:lnTo>
                <a:lnTo>
                  <a:pt x="4747" y="3139"/>
                </a:lnTo>
                <a:lnTo>
                  <a:pt x="4745" y="3137"/>
                </a:lnTo>
                <a:lnTo>
                  <a:pt x="4725" y="3151"/>
                </a:lnTo>
                <a:lnTo>
                  <a:pt x="4701" y="3161"/>
                </a:lnTo>
                <a:lnTo>
                  <a:pt x="4677" y="3167"/>
                </a:lnTo>
                <a:lnTo>
                  <a:pt x="4652" y="3171"/>
                </a:lnTo>
                <a:lnTo>
                  <a:pt x="4660" y="3169"/>
                </a:lnTo>
                <a:lnTo>
                  <a:pt x="4667" y="3165"/>
                </a:lnTo>
                <a:lnTo>
                  <a:pt x="4673" y="3159"/>
                </a:lnTo>
                <a:lnTo>
                  <a:pt x="4675" y="3155"/>
                </a:lnTo>
                <a:lnTo>
                  <a:pt x="4673" y="3153"/>
                </a:lnTo>
                <a:lnTo>
                  <a:pt x="4669" y="3151"/>
                </a:lnTo>
                <a:lnTo>
                  <a:pt x="4663" y="3149"/>
                </a:lnTo>
                <a:lnTo>
                  <a:pt x="4660" y="3147"/>
                </a:lnTo>
                <a:lnTo>
                  <a:pt x="4654" y="3145"/>
                </a:lnTo>
                <a:lnTo>
                  <a:pt x="4650" y="3145"/>
                </a:lnTo>
                <a:lnTo>
                  <a:pt x="4650" y="3143"/>
                </a:lnTo>
                <a:lnTo>
                  <a:pt x="4644" y="3155"/>
                </a:lnTo>
                <a:lnTo>
                  <a:pt x="4638" y="3167"/>
                </a:lnTo>
                <a:lnTo>
                  <a:pt x="4632" y="3179"/>
                </a:lnTo>
                <a:lnTo>
                  <a:pt x="4624" y="3186"/>
                </a:lnTo>
                <a:lnTo>
                  <a:pt x="4608" y="3188"/>
                </a:lnTo>
                <a:lnTo>
                  <a:pt x="4610" y="3185"/>
                </a:lnTo>
                <a:lnTo>
                  <a:pt x="4612" y="3183"/>
                </a:lnTo>
                <a:lnTo>
                  <a:pt x="4614" y="3179"/>
                </a:lnTo>
                <a:lnTo>
                  <a:pt x="4618" y="3175"/>
                </a:lnTo>
                <a:lnTo>
                  <a:pt x="4620" y="3171"/>
                </a:lnTo>
                <a:lnTo>
                  <a:pt x="4620" y="3167"/>
                </a:lnTo>
                <a:lnTo>
                  <a:pt x="4620" y="3165"/>
                </a:lnTo>
                <a:lnTo>
                  <a:pt x="4616" y="3163"/>
                </a:lnTo>
                <a:lnTo>
                  <a:pt x="4612" y="3159"/>
                </a:lnTo>
                <a:lnTo>
                  <a:pt x="4608" y="3175"/>
                </a:lnTo>
                <a:lnTo>
                  <a:pt x="4598" y="3186"/>
                </a:lnTo>
                <a:lnTo>
                  <a:pt x="4586" y="3196"/>
                </a:lnTo>
                <a:lnTo>
                  <a:pt x="4570" y="3202"/>
                </a:lnTo>
                <a:lnTo>
                  <a:pt x="4554" y="3206"/>
                </a:lnTo>
                <a:lnTo>
                  <a:pt x="4539" y="3210"/>
                </a:lnTo>
                <a:lnTo>
                  <a:pt x="4542" y="3208"/>
                </a:lnTo>
                <a:lnTo>
                  <a:pt x="4546" y="3206"/>
                </a:lnTo>
                <a:lnTo>
                  <a:pt x="4550" y="3204"/>
                </a:lnTo>
                <a:lnTo>
                  <a:pt x="4554" y="3202"/>
                </a:lnTo>
                <a:lnTo>
                  <a:pt x="4558" y="3198"/>
                </a:lnTo>
                <a:lnTo>
                  <a:pt x="4562" y="3196"/>
                </a:lnTo>
                <a:lnTo>
                  <a:pt x="4562" y="3194"/>
                </a:lnTo>
                <a:lnTo>
                  <a:pt x="4562" y="3190"/>
                </a:lnTo>
                <a:lnTo>
                  <a:pt x="4562" y="3188"/>
                </a:lnTo>
                <a:lnTo>
                  <a:pt x="4558" y="3185"/>
                </a:lnTo>
                <a:lnTo>
                  <a:pt x="4550" y="3181"/>
                </a:lnTo>
                <a:lnTo>
                  <a:pt x="4542" y="3171"/>
                </a:lnTo>
                <a:lnTo>
                  <a:pt x="4537" y="3157"/>
                </a:lnTo>
                <a:lnTo>
                  <a:pt x="4533" y="3143"/>
                </a:lnTo>
                <a:lnTo>
                  <a:pt x="4523" y="3131"/>
                </a:lnTo>
                <a:lnTo>
                  <a:pt x="4523" y="3147"/>
                </a:lnTo>
                <a:lnTo>
                  <a:pt x="4519" y="3165"/>
                </a:lnTo>
                <a:lnTo>
                  <a:pt x="4511" y="3179"/>
                </a:lnTo>
                <a:lnTo>
                  <a:pt x="4505" y="3188"/>
                </a:lnTo>
                <a:lnTo>
                  <a:pt x="4495" y="3194"/>
                </a:lnTo>
                <a:lnTo>
                  <a:pt x="4487" y="3192"/>
                </a:lnTo>
                <a:lnTo>
                  <a:pt x="4479" y="3181"/>
                </a:lnTo>
                <a:lnTo>
                  <a:pt x="4473" y="3161"/>
                </a:lnTo>
                <a:lnTo>
                  <a:pt x="4475" y="3179"/>
                </a:lnTo>
                <a:lnTo>
                  <a:pt x="4473" y="3192"/>
                </a:lnTo>
                <a:lnTo>
                  <a:pt x="4469" y="3198"/>
                </a:lnTo>
                <a:lnTo>
                  <a:pt x="4461" y="3198"/>
                </a:lnTo>
                <a:lnTo>
                  <a:pt x="4453" y="3198"/>
                </a:lnTo>
                <a:lnTo>
                  <a:pt x="4441" y="3196"/>
                </a:lnTo>
                <a:lnTo>
                  <a:pt x="4429" y="3192"/>
                </a:lnTo>
                <a:lnTo>
                  <a:pt x="4418" y="3192"/>
                </a:lnTo>
                <a:lnTo>
                  <a:pt x="4404" y="3196"/>
                </a:lnTo>
                <a:lnTo>
                  <a:pt x="4412" y="3196"/>
                </a:lnTo>
                <a:lnTo>
                  <a:pt x="4408" y="3198"/>
                </a:lnTo>
                <a:lnTo>
                  <a:pt x="4400" y="3202"/>
                </a:lnTo>
                <a:lnTo>
                  <a:pt x="4386" y="3208"/>
                </a:lnTo>
                <a:lnTo>
                  <a:pt x="4372" y="3214"/>
                </a:lnTo>
                <a:lnTo>
                  <a:pt x="4358" y="3220"/>
                </a:lnTo>
                <a:lnTo>
                  <a:pt x="4350" y="3226"/>
                </a:lnTo>
                <a:lnTo>
                  <a:pt x="4338" y="3238"/>
                </a:lnTo>
                <a:lnTo>
                  <a:pt x="4322" y="3244"/>
                </a:lnTo>
                <a:lnTo>
                  <a:pt x="4306" y="3242"/>
                </a:lnTo>
                <a:lnTo>
                  <a:pt x="4291" y="3236"/>
                </a:lnTo>
                <a:lnTo>
                  <a:pt x="4273" y="3230"/>
                </a:lnTo>
                <a:lnTo>
                  <a:pt x="4257" y="3224"/>
                </a:lnTo>
                <a:lnTo>
                  <a:pt x="4245" y="3222"/>
                </a:lnTo>
                <a:lnTo>
                  <a:pt x="4233" y="3226"/>
                </a:lnTo>
                <a:lnTo>
                  <a:pt x="4223" y="3234"/>
                </a:lnTo>
                <a:lnTo>
                  <a:pt x="4217" y="3242"/>
                </a:lnTo>
                <a:lnTo>
                  <a:pt x="4213" y="3252"/>
                </a:lnTo>
                <a:lnTo>
                  <a:pt x="4215" y="3262"/>
                </a:lnTo>
                <a:lnTo>
                  <a:pt x="4223" y="3268"/>
                </a:lnTo>
                <a:lnTo>
                  <a:pt x="4239" y="3270"/>
                </a:lnTo>
                <a:lnTo>
                  <a:pt x="4247" y="3268"/>
                </a:lnTo>
                <a:lnTo>
                  <a:pt x="4261" y="3266"/>
                </a:lnTo>
                <a:lnTo>
                  <a:pt x="4279" y="3262"/>
                </a:lnTo>
                <a:lnTo>
                  <a:pt x="4295" y="3258"/>
                </a:lnTo>
                <a:lnTo>
                  <a:pt x="4308" y="3254"/>
                </a:lnTo>
                <a:lnTo>
                  <a:pt x="4316" y="3250"/>
                </a:lnTo>
                <a:lnTo>
                  <a:pt x="4314" y="3252"/>
                </a:lnTo>
                <a:lnTo>
                  <a:pt x="4312" y="3254"/>
                </a:lnTo>
                <a:lnTo>
                  <a:pt x="4310" y="3258"/>
                </a:lnTo>
                <a:lnTo>
                  <a:pt x="4306" y="3264"/>
                </a:lnTo>
                <a:lnTo>
                  <a:pt x="4302" y="3268"/>
                </a:lnTo>
                <a:lnTo>
                  <a:pt x="4300" y="3272"/>
                </a:lnTo>
                <a:lnTo>
                  <a:pt x="4297" y="3274"/>
                </a:lnTo>
                <a:lnTo>
                  <a:pt x="4295" y="3276"/>
                </a:lnTo>
                <a:lnTo>
                  <a:pt x="4299" y="3278"/>
                </a:lnTo>
                <a:lnTo>
                  <a:pt x="4300" y="3280"/>
                </a:lnTo>
                <a:lnTo>
                  <a:pt x="4304" y="3282"/>
                </a:lnTo>
                <a:lnTo>
                  <a:pt x="4308" y="3286"/>
                </a:lnTo>
                <a:lnTo>
                  <a:pt x="4314" y="3288"/>
                </a:lnTo>
                <a:lnTo>
                  <a:pt x="4316" y="3292"/>
                </a:lnTo>
                <a:lnTo>
                  <a:pt x="4318" y="3292"/>
                </a:lnTo>
                <a:lnTo>
                  <a:pt x="4320" y="3294"/>
                </a:lnTo>
                <a:lnTo>
                  <a:pt x="4324" y="3290"/>
                </a:lnTo>
                <a:lnTo>
                  <a:pt x="4330" y="3278"/>
                </a:lnTo>
                <a:lnTo>
                  <a:pt x="4336" y="3266"/>
                </a:lnTo>
                <a:lnTo>
                  <a:pt x="4344" y="3260"/>
                </a:lnTo>
                <a:lnTo>
                  <a:pt x="4348" y="3272"/>
                </a:lnTo>
                <a:lnTo>
                  <a:pt x="4354" y="3282"/>
                </a:lnTo>
                <a:lnTo>
                  <a:pt x="4358" y="3294"/>
                </a:lnTo>
                <a:lnTo>
                  <a:pt x="4354" y="3306"/>
                </a:lnTo>
                <a:lnTo>
                  <a:pt x="4350" y="3302"/>
                </a:lnTo>
                <a:lnTo>
                  <a:pt x="4346" y="3302"/>
                </a:lnTo>
                <a:lnTo>
                  <a:pt x="4342" y="3302"/>
                </a:lnTo>
                <a:lnTo>
                  <a:pt x="4338" y="3304"/>
                </a:lnTo>
                <a:lnTo>
                  <a:pt x="4338" y="3308"/>
                </a:lnTo>
                <a:lnTo>
                  <a:pt x="4336" y="3311"/>
                </a:lnTo>
                <a:lnTo>
                  <a:pt x="4336" y="3317"/>
                </a:lnTo>
                <a:lnTo>
                  <a:pt x="4338" y="3321"/>
                </a:lnTo>
                <a:lnTo>
                  <a:pt x="4340" y="3325"/>
                </a:lnTo>
                <a:lnTo>
                  <a:pt x="4344" y="3329"/>
                </a:lnTo>
                <a:lnTo>
                  <a:pt x="4334" y="3327"/>
                </a:lnTo>
                <a:lnTo>
                  <a:pt x="4324" y="3325"/>
                </a:lnTo>
                <a:lnTo>
                  <a:pt x="4326" y="3335"/>
                </a:lnTo>
                <a:lnTo>
                  <a:pt x="4328" y="3343"/>
                </a:lnTo>
                <a:lnTo>
                  <a:pt x="4332" y="3349"/>
                </a:lnTo>
                <a:lnTo>
                  <a:pt x="4338" y="3355"/>
                </a:lnTo>
                <a:lnTo>
                  <a:pt x="4354" y="3361"/>
                </a:lnTo>
                <a:lnTo>
                  <a:pt x="4376" y="3373"/>
                </a:lnTo>
                <a:lnTo>
                  <a:pt x="4398" y="3383"/>
                </a:lnTo>
                <a:lnTo>
                  <a:pt x="4418" y="3393"/>
                </a:lnTo>
                <a:lnTo>
                  <a:pt x="4412" y="3395"/>
                </a:lnTo>
                <a:lnTo>
                  <a:pt x="4410" y="3399"/>
                </a:lnTo>
                <a:lnTo>
                  <a:pt x="4408" y="3403"/>
                </a:lnTo>
                <a:lnTo>
                  <a:pt x="4406" y="3407"/>
                </a:lnTo>
                <a:lnTo>
                  <a:pt x="4406" y="3411"/>
                </a:lnTo>
                <a:lnTo>
                  <a:pt x="4404" y="3415"/>
                </a:lnTo>
                <a:lnTo>
                  <a:pt x="4402" y="3417"/>
                </a:lnTo>
                <a:lnTo>
                  <a:pt x="4400" y="3421"/>
                </a:lnTo>
                <a:lnTo>
                  <a:pt x="4396" y="3423"/>
                </a:lnTo>
                <a:lnTo>
                  <a:pt x="4382" y="3429"/>
                </a:lnTo>
                <a:lnTo>
                  <a:pt x="4368" y="3438"/>
                </a:lnTo>
                <a:lnTo>
                  <a:pt x="4370" y="3417"/>
                </a:lnTo>
                <a:lnTo>
                  <a:pt x="4364" y="3399"/>
                </a:lnTo>
                <a:lnTo>
                  <a:pt x="4350" y="3387"/>
                </a:lnTo>
                <a:lnTo>
                  <a:pt x="4330" y="3379"/>
                </a:lnTo>
                <a:lnTo>
                  <a:pt x="4306" y="3383"/>
                </a:lnTo>
                <a:lnTo>
                  <a:pt x="4310" y="3373"/>
                </a:lnTo>
                <a:lnTo>
                  <a:pt x="4302" y="3365"/>
                </a:lnTo>
                <a:lnTo>
                  <a:pt x="4289" y="3359"/>
                </a:lnTo>
                <a:lnTo>
                  <a:pt x="4273" y="3353"/>
                </a:lnTo>
                <a:lnTo>
                  <a:pt x="4259" y="3351"/>
                </a:lnTo>
                <a:lnTo>
                  <a:pt x="4251" y="3349"/>
                </a:lnTo>
                <a:lnTo>
                  <a:pt x="4257" y="3361"/>
                </a:lnTo>
                <a:lnTo>
                  <a:pt x="4265" y="3373"/>
                </a:lnTo>
                <a:lnTo>
                  <a:pt x="4273" y="3383"/>
                </a:lnTo>
                <a:lnTo>
                  <a:pt x="4277" y="3393"/>
                </a:lnTo>
                <a:lnTo>
                  <a:pt x="4275" y="3405"/>
                </a:lnTo>
                <a:lnTo>
                  <a:pt x="4265" y="3421"/>
                </a:lnTo>
                <a:lnTo>
                  <a:pt x="4257" y="3427"/>
                </a:lnTo>
                <a:lnTo>
                  <a:pt x="4253" y="3423"/>
                </a:lnTo>
                <a:lnTo>
                  <a:pt x="4251" y="3417"/>
                </a:lnTo>
                <a:lnTo>
                  <a:pt x="4247" y="3409"/>
                </a:lnTo>
                <a:lnTo>
                  <a:pt x="4243" y="3401"/>
                </a:lnTo>
                <a:lnTo>
                  <a:pt x="4237" y="3399"/>
                </a:lnTo>
                <a:lnTo>
                  <a:pt x="4227" y="3401"/>
                </a:lnTo>
                <a:lnTo>
                  <a:pt x="4219" y="3391"/>
                </a:lnTo>
                <a:lnTo>
                  <a:pt x="4213" y="3389"/>
                </a:lnTo>
                <a:lnTo>
                  <a:pt x="4207" y="3397"/>
                </a:lnTo>
                <a:lnTo>
                  <a:pt x="4201" y="3407"/>
                </a:lnTo>
                <a:lnTo>
                  <a:pt x="4195" y="3419"/>
                </a:lnTo>
                <a:lnTo>
                  <a:pt x="4193" y="3425"/>
                </a:lnTo>
                <a:lnTo>
                  <a:pt x="4185" y="3429"/>
                </a:lnTo>
                <a:lnTo>
                  <a:pt x="4176" y="3427"/>
                </a:lnTo>
                <a:lnTo>
                  <a:pt x="4164" y="3425"/>
                </a:lnTo>
                <a:lnTo>
                  <a:pt x="4154" y="3421"/>
                </a:lnTo>
                <a:lnTo>
                  <a:pt x="4146" y="3417"/>
                </a:lnTo>
                <a:lnTo>
                  <a:pt x="4144" y="3417"/>
                </a:lnTo>
                <a:lnTo>
                  <a:pt x="4142" y="3417"/>
                </a:lnTo>
                <a:lnTo>
                  <a:pt x="4138" y="3417"/>
                </a:lnTo>
                <a:lnTo>
                  <a:pt x="4136" y="3417"/>
                </a:lnTo>
                <a:lnTo>
                  <a:pt x="4132" y="3419"/>
                </a:lnTo>
                <a:lnTo>
                  <a:pt x="4130" y="3419"/>
                </a:lnTo>
                <a:lnTo>
                  <a:pt x="4128" y="3417"/>
                </a:lnTo>
                <a:lnTo>
                  <a:pt x="4128" y="3413"/>
                </a:lnTo>
                <a:lnTo>
                  <a:pt x="4126" y="3409"/>
                </a:lnTo>
                <a:lnTo>
                  <a:pt x="4124" y="3395"/>
                </a:lnTo>
                <a:lnTo>
                  <a:pt x="4116" y="3383"/>
                </a:lnTo>
                <a:lnTo>
                  <a:pt x="4108" y="3371"/>
                </a:lnTo>
                <a:lnTo>
                  <a:pt x="4104" y="3357"/>
                </a:lnTo>
                <a:lnTo>
                  <a:pt x="4100" y="3367"/>
                </a:lnTo>
                <a:lnTo>
                  <a:pt x="4092" y="3373"/>
                </a:lnTo>
                <a:lnTo>
                  <a:pt x="4080" y="3375"/>
                </a:lnTo>
                <a:lnTo>
                  <a:pt x="4070" y="3373"/>
                </a:lnTo>
                <a:lnTo>
                  <a:pt x="4064" y="3365"/>
                </a:lnTo>
                <a:lnTo>
                  <a:pt x="4057" y="3355"/>
                </a:lnTo>
                <a:lnTo>
                  <a:pt x="4049" y="3349"/>
                </a:lnTo>
                <a:lnTo>
                  <a:pt x="4039" y="3347"/>
                </a:lnTo>
                <a:lnTo>
                  <a:pt x="4029" y="3345"/>
                </a:lnTo>
                <a:lnTo>
                  <a:pt x="4021" y="3343"/>
                </a:lnTo>
                <a:lnTo>
                  <a:pt x="4017" y="3337"/>
                </a:lnTo>
                <a:lnTo>
                  <a:pt x="4019" y="3329"/>
                </a:lnTo>
                <a:lnTo>
                  <a:pt x="3971" y="3347"/>
                </a:lnTo>
                <a:lnTo>
                  <a:pt x="3979" y="3353"/>
                </a:lnTo>
                <a:lnTo>
                  <a:pt x="3985" y="3361"/>
                </a:lnTo>
                <a:lnTo>
                  <a:pt x="3989" y="3371"/>
                </a:lnTo>
                <a:lnTo>
                  <a:pt x="3961" y="3373"/>
                </a:lnTo>
                <a:lnTo>
                  <a:pt x="3936" y="3373"/>
                </a:lnTo>
                <a:lnTo>
                  <a:pt x="3908" y="3373"/>
                </a:lnTo>
                <a:lnTo>
                  <a:pt x="3878" y="3367"/>
                </a:lnTo>
                <a:lnTo>
                  <a:pt x="3834" y="3355"/>
                </a:lnTo>
                <a:lnTo>
                  <a:pt x="3824" y="3355"/>
                </a:lnTo>
                <a:lnTo>
                  <a:pt x="3818" y="3353"/>
                </a:lnTo>
                <a:lnTo>
                  <a:pt x="3815" y="3351"/>
                </a:lnTo>
                <a:lnTo>
                  <a:pt x="3813" y="3349"/>
                </a:lnTo>
                <a:lnTo>
                  <a:pt x="3816" y="3345"/>
                </a:lnTo>
                <a:lnTo>
                  <a:pt x="3820" y="3341"/>
                </a:lnTo>
                <a:lnTo>
                  <a:pt x="3815" y="3339"/>
                </a:lnTo>
                <a:lnTo>
                  <a:pt x="3809" y="3339"/>
                </a:lnTo>
                <a:lnTo>
                  <a:pt x="3801" y="3343"/>
                </a:lnTo>
                <a:lnTo>
                  <a:pt x="3805" y="3349"/>
                </a:lnTo>
                <a:lnTo>
                  <a:pt x="3799" y="3355"/>
                </a:lnTo>
                <a:lnTo>
                  <a:pt x="3785" y="3361"/>
                </a:lnTo>
                <a:lnTo>
                  <a:pt x="3769" y="3365"/>
                </a:lnTo>
                <a:lnTo>
                  <a:pt x="3755" y="3369"/>
                </a:lnTo>
                <a:lnTo>
                  <a:pt x="3747" y="3369"/>
                </a:lnTo>
                <a:lnTo>
                  <a:pt x="3743" y="3363"/>
                </a:lnTo>
                <a:lnTo>
                  <a:pt x="3745" y="3353"/>
                </a:lnTo>
                <a:lnTo>
                  <a:pt x="3747" y="3341"/>
                </a:lnTo>
                <a:lnTo>
                  <a:pt x="3749" y="3331"/>
                </a:lnTo>
                <a:lnTo>
                  <a:pt x="3749" y="3323"/>
                </a:lnTo>
                <a:lnTo>
                  <a:pt x="3739" y="3337"/>
                </a:lnTo>
                <a:lnTo>
                  <a:pt x="3735" y="3349"/>
                </a:lnTo>
                <a:lnTo>
                  <a:pt x="3737" y="3361"/>
                </a:lnTo>
                <a:lnTo>
                  <a:pt x="3745" y="3375"/>
                </a:lnTo>
                <a:lnTo>
                  <a:pt x="3703" y="3383"/>
                </a:lnTo>
                <a:lnTo>
                  <a:pt x="3660" y="3395"/>
                </a:lnTo>
                <a:lnTo>
                  <a:pt x="3620" y="3409"/>
                </a:lnTo>
                <a:lnTo>
                  <a:pt x="3622" y="3405"/>
                </a:lnTo>
                <a:lnTo>
                  <a:pt x="3624" y="3397"/>
                </a:lnTo>
                <a:lnTo>
                  <a:pt x="3626" y="3387"/>
                </a:lnTo>
                <a:lnTo>
                  <a:pt x="3626" y="3377"/>
                </a:lnTo>
                <a:lnTo>
                  <a:pt x="3626" y="3369"/>
                </a:lnTo>
                <a:lnTo>
                  <a:pt x="3620" y="3369"/>
                </a:lnTo>
                <a:lnTo>
                  <a:pt x="3608" y="3373"/>
                </a:lnTo>
                <a:lnTo>
                  <a:pt x="3598" y="3377"/>
                </a:lnTo>
                <a:lnTo>
                  <a:pt x="3590" y="3383"/>
                </a:lnTo>
                <a:lnTo>
                  <a:pt x="3586" y="3393"/>
                </a:lnTo>
                <a:lnTo>
                  <a:pt x="3588" y="3405"/>
                </a:lnTo>
                <a:lnTo>
                  <a:pt x="3590" y="3409"/>
                </a:lnTo>
                <a:lnTo>
                  <a:pt x="3592" y="3413"/>
                </a:lnTo>
                <a:lnTo>
                  <a:pt x="3596" y="3419"/>
                </a:lnTo>
                <a:lnTo>
                  <a:pt x="3600" y="3425"/>
                </a:lnTo>
                <a:lnTo>
                  <a:pt x="3604" y="3427"/>
                </a:lnTo>
                <a:lnTo>
                  <a:pt x="3608" y="3429"/>
                </a:lnTo>
                <a:lnTo>
                  <a:pt x="3604" y="3440"/>
                </a:lnTo>
                <a:lnTo>
                  <a:pt x="3596" y="3450"/>
                </a:lnTo>
                <a:lnTo>
                  <a:pt x="3586" y="3458"/>
                </a:lnTo>
                <a:lnTo>
                  <a:pt x="3576" y="3468"/>
                </a:lnTo>
                <a:lnTo>
                  <a:pt x="3569" y="3478"/>
                </a:lnTo>
                <a:lnTo>
                  <a:pt x="3553" y="3500"/>
                </a:lnTo>
                <a:lnTo>
                  <a:pt x="3535" y="3518"/>
                </a:lnTo>
                <a:lnTo>
                  <a:pt x="3513" y="3532"/>
                </a:lnTo>
                <a:lnTo>
                  <a:pt x="3489" y="3548"/>
                </a:lnTo>
                <a:lnTo>
                  <a:pt x="3469" y="3556"/>
                </a:lnTo>
                <a:lnTo>
                  <a:pt x="3451" y="3560"/>
                </a:lnTo>
                <a:lnTo>
                  <a:pt x="3434" y="3567"/>
                </a:lnTo>
                <a:lnTo>
                  <a:pt x="3436" y="3560"/>
                </a:lnTo>
                <a:lnTo>
                  <a:pt x="3432" y="3556"/>
                </a:lnTo>
                <a:lnTo>
                  <a:pt x="3422" y="3560"/>
                </a:lnTo>
                <a:lnTo>
                  <a:pt x="3412" y="3563"/>
                </a:lnTo>
                <a:lnTo>
                  <a:pt x="3400" y="3571"/>
                </a:lnTo>
                <a:lnTo>
                  <a:pt x="3390" y="3579"/>
                </a:lnTo>
                <a:lnTo>
                  <a:pt x="3382" y="3587"/>
                </a:lnTo>
                <a:lnTo>
                  <a:pt x="3390" y="3585"/>
                </a:lnTo>
                <a:lnTo>
                  <a:pt x="3392" y="3589"/>
                </a:lnTo>
                <a:lnTo>
                  <a:pt x="3388" y="3595"/>
                </a:lnTo>
                <a:lnTo>
                  <a:pt x="3382" y="3601"/>
                </a:lnTo>
                <a:lnTo>
                  <a:pt x="3372" y="3603"/>
                </a:lnTo>
                <a:lnTo>
                  <a:pt x="3360" y="3601"/>
                </a:lnTo>
                <a:lnTo>
                  <a:pt x="3348" y="3587"/>
                </a:lnTo>
                <a:lnTo>
                  <a:pt x="3346" y="3595"/>
                </a:lnTo>
                <a:lnTo>
                  <a:pt x="3342" y="3607"/>
                </a:lnTo>
                <a:lnTo>
                  <a:pt x="3338" y="3619"/>
                </a:lnTo>
                <a:lnTo>
                  <a:pt x="3334" y="3631"/>
                </a:lnTo>
                <a:lnTo>
                  <a:pt x="3330" y="3639"/>
                </a:lnTo>
                <a:lnTo>
                  <a:pt x="3329" y="3641"/>
                </a:lnTo>
                <a:lnTo>
                  <a:pt x="3330" y="3633"/>
                </a:lnTo>
                <a:lnTo>
                  <a:pt x="3329" y="3641"/>
                </a:lnTo>
                <a:lnTo>
                  <a:pt x="3327" y="3645"/>
                </a:lnTo>
                <a:lnTo>
                  <a:pt x="3325" y="3647"/>
                </a:lnTo>
                <a:lnTo>
                  <a:pt x="3325" y="3649"/>
                </a:lnTo>
                <a:lnTo>
                  <a:pt x="3323" y="3647"/>
                </a:lnTo>
                <a:lnTo>
                  <a:pt x="3321" y="3647"/>
                </a:lnTo>
                <a:lnTo>
                  <a:pt x="3321" y="3645"/>
                </a:lnTo>
                <a:lnTo>
                  <a:pt x="3319" y="3643"/>
                </a:lnTo>
                <a:lnTo>
                  <a:pt x="3319" y="3643"/>
                </a:lnTo>
                <a:lnTo>
                  <a:pt x="3317" y="3645"/>
                </a:lnTo>
                <a:lnTo>
                  <a:pt x="3315" y="3647"/>
                </a:lnTo>
                <a:lnTo>
                  <a:pt x="3311" y="3659"/>
                </a:lnTo>
                <a:lnTo>
                  <a:pt x="3303" y="3677"/>
                </a:lnTo>
                <a:lnTo>
                  <a:pt x="3295" y="3694"/>
                </a:lnTo>
                <a:lnTo>
                  <a:pt x="3291" y="3692"/>
                </a:lnTo>
                <a:lnTo>
                  <a:pt x="3289" y="3690"/>
                </a:lnTo>
                <a:lnTo>
                  <a:pt x="3285" y="3688"/>
                </a:lnTo>
                <a:lnTo>
                  <a:pt x="3281" y="3687"/>
                </a:lnTo>
                <a:lnTo>
                  <a:pt x="3277" y="3687"/>
                </a:lnTo>
                <a:lnTo>
                  <a:pt x="3273" y="3687"/>
                </a:lnTo>
                <a:lnTo>
                  <a:pt x="3269" y="3688"/>
                </a:lnTo>
                <a:lnTo>
                  <a:pt x="3267" y="3690"/>
                </a:lnTo>
                <a:lnTo>
                  <a:pt x="3267" y="3694"/>
                </a:lnTo>
                <a:lnTo>
                  <a:pt x="3269" y="3698"/>
                </a:lnTo>
                <a:lnTo>
                  <a:pt x="3273" y="3704"/>
                </a:lnTo>
                <a:lnTo>
                  <a:pt x="3277" y="3714"/>
                </a:lnTo>
                <a:lnTo>
                  <a:pt x="3275" y="3728"/>
                </a:lnTo>
                <a:lnTo>
                  <a:pt x="3271" y="3744"/>
                </a:lnTo>
                <a:lnTo>
                  <a:pt x="3267" y="3760"/>
                </a:lnTo>
                <a:lnTo>
                  <a:pt x="3263" y="3772"/>
                </a:lnTo>
                <a:lnTo>
                  <a:pt x="3263" y="3780"/>
                </a:lnTo>
                <a:lnTo>
                  <a:pt x="3267" y="3782"/>
                </a:lnTo>
                <a:lnTo>
                  <a:pt x="3261" y="3812"/>
                </a:lnTo>
                <a:lnTo>
                  <a:pt x="3259" y="3835"/>
                </a:lnTo>
                <a:lnTo>
                  <a:pt x="3259" y="3859"/>
                </a:lnTo>
                <a:lnTo>
                  <a:pt x="3263" y="3883"/>
                </a:lnTo>
                <a:lnTo>
                  <a:pt x="3271" y="3913"/>
                </a:lnTo>
                <a:lnTo>
                  <a:pt x="3273" y="3921"/>
                </a:lnTo>
                <a:lnTo>
                  <a:pt x="3279" y="3937"/>
                </a:lnTo>
                <a:lnTo>
                  <a:pt x="3285" y="3952"/>
                </a:lnTo>
                <a:lnTo>
                  <a:pt x="3293" y="3966"/>
                </a:lnTo>
                <a:lnTo>
                  <a:pt x="3303" y="3976"/>
                </a:lnTo>
                <a:lnTo>
                  <a:pt x="3311" y="3974"/>
                </a:lnTo>
                <a:lnTo>
                  <a:pt x="3313" y="3986"/>
                </a:lnTo>
                <a:lnTo>
                  <a:pt x="3309" y="3994"/>
                </a:lnTo>
                <a:lnTo>
                  <a:pt x="3299" y="3998"/>
                </a:lnTo>
                <a:lnTo>
                  <a:pt x="3285" y="3998"/>
                </a:lnTo>
                <a:lnTo>
                  <a:pt x="3271" y="3994"/>
                </a:lnTo>
                <a:lnTo>
                  <a:pt x="3257" y="3992"/>
                </a:lnTo>
                <a:lnTo>
                  <a:pt x="3245" y="3986"/>
                </a:lnTo>
                <a:lnTo>
                  <a:pt x="3237" y="3982"/>
                </a:lnTo>
                <a:lnTo>
                  <a:pt x="3217" y="3974"/>
                </a:lnTo>
                <a:lnTo>
                  <a:pt x="3198" y="3974"/>
                </a:lnTo>
                <a:lnTo>
                  <a:pt x="3178" y="3976"/>
                </a:lnTo>
                <a:lnTo>
                  <a:pt x="3156" y="3972"/>
                </a:lnTo>
                <a:lnTo>
                  <a:pt x="3144" y="3966"/>
                </a:lnTo>
                <a:lnTo>
                  <a:pt x="3136" y="3958"/>
                </a:lnTo>
                <a:lnTo>
                  <a:pt x="3124" y="3952"/>
                </a:lnTo>
                <a:lnTo>
                  <a:pt x="3112" y="3948"/>
                </a:lnTo>
                <a:lnTo>
                  <a:pt x="3081" y="3944"/>
                </a:lnTo>
                <a:lnTo>
                  <a:pt x="3053" y="3929"/>
                </a:lnTo>
                <a:lnTo>
                  <a:pt x="3031" y="3907"/>
                </a:lnTo>
                <a:lnTo>
                  <a:pt x="3017" y="3881"/>
                </a:lnTo>
                <a:lnTo>
                  <a:pt x="3011" y="3869"/>
                </a:lnTo>
                <a:lnTo>
                  <a:pt x="3005" y="3849"/>
                </a:lnTo>
                <a:lnTo>
                  <a:pt x="2997" y="3827"/>
                </a:lnTo>
                <a:lnTo>
                  <a:pt x="2987" y="3808"/>
                </a:lnTo>
                <a:lnTo>
                  <a:pt x="2979" y="3792"/>
                </a:lnTo>
                <a:lnTo>
                  <a:pt x="2971" y="3784"/>
                </a:lnTo>
                <a:lnTo>
                  <a:pt x="2969" y="3780"/>
                </a:lnTo>
                <a:lnTo>
                  <a:pt x="2971" y="3770"/>
                </a:lnTo>
                <a:lnTo>
                  <a:pt x="2971" y="3758"/>
                </a:lnTo>
                <a:lnTo>
                  <a:pt x="2971" y="3746"/>
                </a:lnTo>
                <a:lnTo>
                  <a:pt x="2966" y="3738"/>
                </a:lnTo>
                <a:lnTo>
                  <a:pt x="2952" y="3730"/>
                </a:lnTo>
                <a:lnTo>
                  <a:pt x="2938" y="3722"/>
                </a:lnTo>
                <a:lnTo>
                  <a:pt x="2926" y="3708"/>
                </a:lnTo>
                <a:lnTo>
                  <a:pt x="2908" y="3685"/>
                </a:lnTo>
                <a:lnTo>
                  <a:pt x="2886" y="3659"/>
                </a:lnTo>
                <a:lnTo>
                  <a:pt x="2866" y="3631"/>
                </a:lnTo>
                <a:lnTo>
                  <a:pt x="2854" y="3605"/>
                </a:lnTo>
                <a:lnTo>
                  <a:pt x="2841" y="3571"/>
                </a:lnTo>
                <a:lnTo>
                  <a:pt x="2825" y="3536"/>
                </a:lnTo>
                <a:lnTo>
                  <a:pt x="2807" y="3500"/>
                </a:lnTo>
                <a:lnTo>
                  <a:pt x="2785" y="3472"/>
                </a:lnTo>
                <a:lnTo>
                  <a:pt x="2765" y="3454"/>
                </a:lnTo>
                <a:lnTo>
                  <a:pt x="2743" y="3436"/>
                </a:lnTo>
                <a:lnTo>
                  <a:pt x="2724" y="3419"/>
                </a:lnTo>
                <a:lnTo>
                  <a:pt x="2708" y="3399"/>
                </a:lnTo>
                <a:lnTo>
                  <a:pt x="2702" y="3391"/>
                </a:lnTo>
                <a:lnTo>
                  <a:pt x="2688" y="3387"/>
                </a:lnTo>
                <a:lnTo>
                  <a:pt x="2670" y="3385"/>
                </a:lnTo>
                <a:lnTo>
                  <a:pt x="2652" y="3385"/>
                </a:lnTo>
                <a:lnTo>
                  <a:pt x="2632" y="3385"/>
                </a:lnTo>
                <a:lnTo>
                  <a:pt x="2616" y="3383"/>
                </a:lnTo>
                <a:lnTo>
                  <a:pt x="2602" y="3379"/>
                </a:lnTo>
                <a:lnTo>
                  <a:pt x="2587" y="3375"/>
                </a:lnTo>
                <a:lnTo>
                  <a:pt x="2569" y="3379"/>
                </a:lnTo>
                <a:lnTo>
                  <a:pt x="2551" y="3389"/>
                </a:lnTo>
                <a:lnTo>
                  <a:pt x="2533" y="3401"/>
                </a:lnTo>
                <a:lnTo>
                  <a:pt x="2521" y="3417"/>
                </a:lnTo>
                <a:lnTo>
                  <a:pt x="2511" y="3431"/>
                </a:lnTo>
                <a:lnTo>
                  <a:pt x="2507" y="3444"/>
                </a:lnTo>
                <a:lnTo>
                  <a:pt x="2501" y="3460"/>
                </a:lnTo>
                <a:lnTo>
                  <a:pt x="2491" y="3478"/>
                </a:lnTo>
                <a:lnTo>
                  <a:pt x="2481" y="3492"/>
                </a:lnTo>
                <a:lnTo>
                  <a:pt x="2470" y="3504"/>
                </a:lnTo>
                <a:lnTo>
                  <a:pt x="2456" y="3508"/>
                </a:lnTo>
                <a:lnTo>
                  <a:pt x="2438" y="3504"/>
                </a:lnTo>
                <a:lnTo>
                  <a:pt x="2396" y="3482"/>
                </a:lnTo>
                <a:lnTo>
                  <a:pt x="2357" y="3456"/>
                </a:lnTo>
                <a:lnTo>
                  <a:pt x="2319" y="3429"/>
                </a:lnTo>
                <a:lnTo>
                  <a:pt x="2299" y="3411"/>
                </a:lnTo>
                <a:lnTo>
                  <a:pt x="2283" y="3395"/>
                </a:lnTo>
                <a:lnTo>
                  <a:pt x="2271" y="3379"/>
                </a:lnTo>
                <a:lnTo>
                  <a:pt x="2263" y="3359"/>
                </a:lnTo>
                <a:lnTo>
                  <a:pt x="2257" y="3329"/>
                </a:lnTo>
                <a:lnTo>
                  <a:pt x="2249" y="3296"/>
                </a:lnTo>
                <a:lnTo>
                  <a:pt x="2236" y="3262"/>
                </a:lnTo>
                <a:lnTo>
                  <a:pt x="2214" y="3234"/>
                </a:lnTo>
                <a:lnTo>
                  <a:pt x="2188" y="3210"/>
                </a:lnTo>
                <a:lnTo>
                  <a:pt x="2156" y="3185"/>
                </a:lnTo>
                <a:lnTo>
                  <a:pt x="2126" y="3157"/>
                </a:lnTo>
                <a:lnTo>
                  <a:pt x="2097" y="3127"/>
                </a:lnTo>
                <a:lnTo>
                  <a:pt x="2067" y="3097"/>
                </a:lnTo>
                <a:lnTo>
                  <a:pt x="2055" y="3085"/>
                </a:lnTo>
                <a:lnTo>
                  <a:pt x="2039" y="3067"/>
                </a:lnTo>
                <a:lnTo>
                  <a:pt x="2023" y="3048"/>
                </a:lnTo>
                <a:lnTo>
                  <a:pt x="2013" y="3028"/>
                </a:lnTo>
                <a:lnTo>
                  <a:pt x="2015" y="3028"/>
                </a:lnTo>
                <a:lnTo>
                  <a:pt x="2013" y="3028"/>
                </a:lnTo>
                <a:lnTo>
                  <a:pt x="2009" y="3020"/>
                </a:lnTo>
                <a:lnTo>
                  <a:pt x="2009" y="3020"/>
                </a:lnTo>
                <a:lnTo>
                  <a:pt x="2011" y="3026"/>
                </a:lnTo>
                <a:lnTo>
                  <a:pt x="1999" y="3026"/>
                </a:lnTo>
                <a:lnTo>
                  <a:pt x="1992" y="3024"/>
                </a:lnTo>
                <a:lnTo>
                  <a:pt x="1984" y="3022"/>
                </a:lnTo>
                <a:lnTo>
                  <a:pt x="1980" y="3024"/>
                </a:lnTo>
                <a:lnTo>
                  <a:pt x="1976" y="3024"/>
                </a:lnTo>
                <a:lnTo>
                  <a:pt x="1974" y="3024"/>
                </a:lnTo>
                <a:lnTo>
                  <a:pt x="1974" y="3024"/>
                </a:lnTo>
                <a:lnTo>
                  <a:pt x="1976" y="3026"/>
                </a:lnTo>
                <a:lnTo>
                  <a:pt x="1982" y="3026"/>
                </a:lnTo>
                <a:lnTo>
                  <a:pt x="1988" y="3026"/>
                </a:lnTo>
                <a:lnTo>
                  <a:pt x="1997" y="3026"/>
                </a:lnTo>
                <a:lnTo>
                  <a:pt x="2011" y="3028"/>
                </a:lnTo>
                <a:lnTo>
                  <a:pt x="2015" y="3036"/>
                </a:lnTo>
                <a:lnTo>
                  <a:pt x="2019" y="3044"/>
                </a:lnTo>
                <a:lnTo>
                  <a:pt x="1865" y="3032"/>
                </a:lnTo>
                <a:lnTo>
                  <a:pt x="1845" y="3030"/>
                </a:lnTo>
                <a:lnTo>
                  <a:pt x="1829" y="3028"/>
                </a:lnTo>
                <a:lnTo>
                  <a:pt x="1815" y="3028"/>
                </a:lnTo>
                <a:lnTo>
                  <a:pt x="1805" y="3032"/>
                </a:lnTo>
                <a:lnTo>
                  <a:pt x="1797" y="3042"/>
                </a:lnTo>
                <a:lnTo>
                  <a:pt x="1793" y="3060"/>
                </a:lnTo>
                <a:lnTo>
                  <a:pt x="1787" y="3079"/>
                </a:lnTo>
                <a:lnTo>
                  <a:pt x="1775" y="3091"/>
                </a:lnTo>
                <a:lnTo>
                  <a:pt x="1759" y="3097"/>
                </a:lnTo>
                <a:lnTo>
                  <a:pt x="1742" y="3101"/>
                </a:lnTo>
                <a:lnTo>
                  <a:pt x="1724" y="3099"/>
                </a:lnTo>
                <a:lnTo>
                  <a:pt x="1706" y="3095"/>
                </a:lnTo>
                <a:lnTo>
                  <a:pt x="1692" y="3091"/>
                </a:lnTo>
                <a:lnTo>
                  <a:pt x="1682" y="3087"/>
                </a:lnTo>
                <a:lnTo>
                  <a:pt x="1678" y="3083"/>
                </a:lnTo>
                <a:lnTo>
                  <a:pt x="1668" y="3091"/>
                </a:lnTo>
                <a:lnTo>
                  <a:pt x="1648" y="3095"/>
                </a:lnTo>
                <a:lnTo>
                  <a:pt x="1625" y="3097"/>
                </a:lnTo>
                <a:lnTo>
                  <a:pt x="1595" y="3095"/>
                </a:lnTo>
                <a:lnTo>
                  <a:pt x="1561" y="3091"/>
                </a:lnTo>
                <a:lnTo>
                  <a:pt x="1527" y="3085"/>
                </a:lnTo>
                <a:lnTo>
                  <a:pt x="1494" y="3077"/>
                </a:lnTo>
                <a:lnTo>
                  <a:pt x="1460" y="3069"/>
                </a:lnTo>
                <a:lnTo>
                  <a:pt x="1430" y="3061"/>
                </a:lnTo>
                <a:lnTo>
                  <a:pt x="1404" y="3054"/>
                </a:lnTo>
                <a:lnTo>
                  <a:pt x="1385" y="3048"/>
                </a:lnTo>
                <a:lnTo>
                  <a:pt x="1371" y="3042"/>
                </a:lnTo>
                <a:lnTo>
                  <a:pt x="1113" y="2907"/>
                </a:lnTo>
                <a:lnTo>
                  <a:pt x="974" y="2833"/>
                </a:lnTo>
                <a:lnTo>
                  <a:pt x="966" y="2827"/>
                </a:lnTo>
                <a:lnTo>
                  <a:pt x="956" y="2819"/>
                </a:lnTo>
                <a:lnTo>
                  <a:pt x="948" y="2811"/>
                </a:lnTo>
                <a:lnTo>
                  <a:pt x="940" y="2802"/>
                </a:lnTo>
                <a:lnTo>
                  <a:pt x="938" y="2792"/>
                </a:lnTo>
                <a:lnTo>
                  <a:pt x="940" y="2786"/>
                </a:lnTo>
                <a:lnTo>
                  <a:pt x="948" y="2780"/>
                </a:lnTo>
                <a:lnTo>
                  <a:pt x="966" y="2778"/>
                </a:lnTo>
                <a:lnTo>
                  <a:pt x="952" y="2776"/>
                </a:lnTo>
                <a:lnTo>
                  <a:pt x="934" y="2776"/>
                </a:lnTo>
                <a:lnTo>
                  <a:pt x="916" y="2778"/>
                </a:lnTo>
                <a:lnTo>
                  <a:pt x="897" y="2778"/>
                </a:lnTo>
                <a:lnTo>
                  <a:pt x="883" y="2778"/>
                </a:lnTo>
                <a:lnTo>
                  <a:pt x="831" y="2772"/>
                </a:lnTo>
                <a:lnTo>
                  <a:pt x="780" y="2766"/>
                </a:lnTo>
                <a:lnTo>
                  <a:pt x="762" y="2766"/>
                </a:lnTo>
                <a:lnTo>
                  <a:pt x="740" y="2766"/>
                </a:lnTo>
                <a:lnTo>
                  <a:pt x="718" y="2768"/>
                </a:lnTo>
                <a:lnTo>
                  <a:pt x="694" y="2766"/>
                </a:lnTo>
                <a:lnTo>
                  <a:pt x="670" y="2764"/>
                </a:lnTo>
                <a:lnTo>
                  <a:pt x="651" y="2758"/>
                </a:lnTo>
                <a:lnTo>
                  <a:pt x="635" y="2748"/>
                </a:lnTo>
                <a:lnTo>
                  <a:pt x="627" y="2738"/>
                </a:lnTo>
                <a:lnTo>
                  <a:pt x="629" y="2738"/>
                </a:lnTo>
                <a:lnTo>
                  <a:pt x="629" y="2738"/>
                </a:lnTo>
                <a:lnTo>
                  <a:pt x="629" y="2736"/>
                </a:lnTo>
                <a:lnTo>
                  <a:pt x="629" y="2732"/>
                </a:lnTo>
                <a:lnTo>
                  <a:pt x="629" y="2730"/>
                </a:lnTo>
                <a:lnTo>
                  <a:pt x="627" y="2728"/>
                </a:lnTo>
                <a:lnTo>
                  <a:pt x="625" y="2726"/>
                </a:lnTo>
                <a:lnTo>
                  <a:pt x="623" y="2726"/>
                </a:lnTo>
                <a:lnTo>
                  <a:pt x="621" y="2728"/>
                </a:lnTo>
                <a:lnTo>
                  <a:pt x="619" y="2732"/>
                </a:lnTo>
                <a:lnTo>
                  <a:pt x="615" y="2694"/>
                </a:lnTo>
                <a:lnTo>
                  <a:pt x="611" y="2663"/>
                </a:lnTo>
                <a:lnTo>
                  <a:pt x="603" y="2633"/>
                </a:lnTo>
                <a:lnTo>
                  <a:pt x="591" y="2607"/>
                </a:lnTo>
                <a:lnTo>
                  <a:pt x="573" y="2581"/>
                </a:lnTo>
                <a:lnTo>
                  <a:pt x="545" y="2554"/>
                </a:lnTo>
                <a:lnTo>
                  <a:pt x="536" y="2548"/>
                </a:lnTo>
                <a:lnTo>
                  <a:pt x="522" y="2542"/>
                </a:lnTo>
                <a:lnTo>
                  <a:pt x="508" y="2538"/>
                </a:lnTo>
                <a:lnTo>
                  <a:pt x="502" y="2532"/>
                </a:lnTo>
                <a:lnTo>
                  <a:pt x="500" y="2520"/>
                </a:lnTo>
                <a:lnTo>
                  <a:pt x="498" y="2506"/>
                </a:lnTo>
                <a:lnTo>
                  <a:pt x="496" y="2494"/>
                </a:lnTo>
                <a:lnTo>
                  <a:pt x="488" y="2486"/>
                </a:lnTo>
                <a:lnTo>
                  <a:pt x="474" y="2480"/>
                </a:lnTo>
                <a:lnTo>
                  <a:pt x="450" y="2474"/>
                </a:lnTo>
                <a:lnTo>
                  <a:pt x="430" y="2462"/>
                </a:lnTo>
                <a:lnTo>
                  <a:pt x="415" y="2448"/>
                </a:lnTo>
                <a:lnTo>
                  <a:pt x="401" y="2433"/>
                </a:lnTo>
                <a:lnTo>
                  <a:pt x="385" y="2417"/>
                </a:lnTo>
                <a:lnTo>
                  <a:pt x="365" y="2403"/>
                </a:lnTo>
                <a:lnTo>
                  <a:pt x="343" y="2391"/>
                </a:lnTo>
                <a:lnTo>
                  <a:pt x="331" y="2389"/>
                </a:lnTo>
                <a:lnTo>
                  <a:pt x="313" y="2385"/>
                </a:lnTo>
                <a:lnTo>
                  <a:pt x="296" y="2379"/>
                </a:lnTo>
                <a:lnTo>
                  <a:pt x="278" y="2373"/>
                </a:lnTo>
                <a:lnTo>
                  <a:pt x="262" y="2365"/>
                </a:lnTo>
                <a:lnTo>
                  <a:pt x="250" y="2355"/>
                </a:lnTo>
                <a:lnTo>
                  <a:pt x="244" y="2341"/>
                </a:lnTo>
                <a:lnTo>
                  <a:pt x="244" y="2325"/>
                </a:lnTo>
                <a:lnTo>
                  <a:pt x="248" y="2311"/>
                </a:lnTo>
                <a:lnTo>
                  <a:pt x="254" y="2296"/>
                </a:lnTo>
                <a:lnTo>
                  <a:pt x="260" y="2280"/>
                </a:lnTo>
                <a:lnTo>
                  <a:pt x="260" y="2266"/>
                </a:lnTo>
                <a:lnTo>
                  <a:pt x="254" y="2252"/>
                </a:lnTo>
                <a:lnTo>
                  <a:pt x="246" y="2238"/>
                </a:lnTo>
                <a:lnTo>
                  <a:pt x="242" y="2224"/>
                </a:lnTo>
                <a:lnTo>
                  <a:pt x="240" y="2210"/>
                </a:lnTo>
                <a:lnTo>
                  <a:pt x="232" y="2198"/>
                </a:lnTo>
                <a:lnTo>
                  <a:pt x="212" y="2179"/>
                </a:lnTo>
                <a:lnTo>
                  <a:pt x="196" y="2151"/>
                </a:lnTo>
                <a:lnTo>
                  <a:pt x="182" y="2119"/>
                </a:lnTo>
                <a:lnTo>
                  <a:pt x="171" y="2089"/>
                </a:lnTo>
                <a:lnTo>
                  <a:pt x="159" y="2061"/>
                </a:lnTo>
                <a:lnTo>
                  <a:pt x="153" y="2048"/>
                </a:lnTo>
                <a:lnTo>
                  <a:pt x="147" y="2032"/>
                </a:lnTo>
                <a:lnTo>
                  <a:pt x="145" y="2016"/>
                </a:lnTo>
                <a:lnTo>
                  <a:pt x="149" y="2002"/>
                </a:lnTo>
                <a:lnTo>
                  <a:pt x="159" y="1988"/>
                </a:lnTo>
                <a:lnTo>
                  <a:pt x="169" y="1976"/>
                </a:lnTo>
                <a:lnTo>
                  <a:pt x="175" y="1962"/>
                </a:lnTo>
                <a:lnTo>
                  <a:pt x="173" y="1950"/>
                </a:lnTo>
                <a:lnTo>
                  <a:pt x="163" y="1940"/>
                </a:lnTo>
                <a:lnTo>
                  <a:pt x="147" y="1933"/>
                </a:lnTo>
                <a:lnTo>
                  <a:pt x="137" y="1923"/>
                </a:lnTo>
                <a:lnTo>
                  <a:pt x="127" y="1907"/>
                </a:lnTo>
                <a:lnTo>
                  <a:pt x="119" y="1885"/>
                </a:lnTo>
                <a:lnTo>
                  <a:pt x="115" y="1861"/>
                </a:lnTo>
                <a:lnTo>
                  <a:pt x="113" y="1837"/>
                </a:lnTo>
                <a:lnTo>
                  <a:pt x="113" y="1815"/>
                </a:lnTo>
                <a:lnTo>
                  <a:pt x="119" y="1798"/>
                </a:lnTo>
                <a:lnTo>
                  <a:pt x="131" y="1788"/>
                </a:lnTo>
                <a:lnTo>
                  <a:pt x="129" y="1794"/>
                </a:lnTo>
                <a:lnTo>
                  <a:pt x="133" y="1806"/>
                </a:lnTo>
                <a:lnTo>
                  <a:pt x="139" y="1821"/>
                </a:lnTo>
                <a:lnTo>
                  <a:pt x="147" y="1837"/>
                </a:lnTo>
                <a:lnTo>
                  <a:pt x="159" y="1849"/>
                </a:lnTo>
                <a:lnTo>
                  <a:pt x="169" y="1855"/>
                </a:lnTo>
                <a:lnTo>
                  <a:pt x="165" y="1847"/>
                </a:lnTo>
                <a:lnTo>
                  <a:pt x="159" y="1831"/>
                </a:lnTo>
                <a:lnTo>
                  <a:pt x="153" y="1813"/>
                </a:lnTo>
                <a:lnTo>
                  <a:pt x="147" y="1794"/>
                </a:lnTo>
                <a:lnTo>
                  <a:pt x="145" y="1778"/>
                </a:lnTo>
                <a:lnTo>
                  <a:pt x="143" y="1766"/>
                </a:lnTo>
                <a:lnTo>
                  <a:pt x="149" y="1760"/>
                </a:lnTo>
                <a:lnTo>
                  <a:pt x="161" y="1758"/>
                </a:lnTo>
                <a:lnTo>
                  <a:pt x="177" y="1760"/>
                </a:lnTo>
                <a:lnTo>
                  <a:pt x="194" y="1764"/>
                </a:lnTo>
                <a:lnTo>
                  <a:pt x="212" y="1768"/>
                </a:lnTo>
                <a:lnTo>
                  <a:pt x="228" y="1770"/>
                </a:lnTo>
                <a:lnTo>
                  <a:pt x="238" y="1770"/>
                </a:lnTo>
                <a:lnTo>
                  <a:pt x="230" y="1768"/>
                </a:lnTo>
                <a:lnTo>
                  <a:pt x="224" y="1770"/>
                </a:lnTo>
                <a:lnTo>
                  <a:pt x="222" y="1768"/>
                </a:lnTo>
                <a:lnTo>
                  <a:pt x="222" y="1768"/>
                </a:lnTo>
                <a:lnTo>
                  <a:pt x="222" y="1768"/>
                </a:lnTo>
                <a:lnTo>
                  <a:pt x="226" y="1766"/>
                </a:lnTo>
                <a:lnTo>
                  <a:pt x="230" y="1762"/>
                </a:lnTo>
                <a:lnTo>
                  <a:pt x="234" y="1756"/>
                </a:lnTo>
                <a:lnTo>
                  <a:pt x="222" y="1764"/>
                </a:lnTo>
                <a:lnTo>
                  <a:pt x="210" y="1764"/>
                </a:lnTo>
                <a:lnTo>
                  <a:pt x="196" y="1760"/>
                </a:lnTo>
                <a:lnTo>
                  <a:pt x="180" y="1754"/>
                </a:lnTo>
                <a:lnTo>
                  <a:pt x="167" y="1748"/>
                </a:lnTo>
                <a:lnTo>
                  <a:pt x="153" y="1742"/>
                </a:lnTo>
                <a:lnTo>
                  <a:pt x="143" y="1742"/>
                </a:lnTo>
                <a:lnTo>
                  <a:pt x="135" y="1746"/>
                </a:lnTo>
                <a:lnTo>
                  <a:pt x="133" y="1758"/>
                </a:lnTo>
                <a:lnTo>
                  <a:pt x="129" y="1776"/>
                </a:lnTo>
                <a:lnTo>
                  <a:pt x="125" y="1782"/>
                </a:lnTo>
                <a:lnTo>
                  <a:pt x="119" y="1780"/>
                </a:lnTo>
                <a:lnTo>
                  <a:pt x="113" y="1774"/>
                </a:lnTo>
                <a:lnTo>
                  <a:pt x="105" y="1762"/>
                </a:lnTo>
                <a:lnTo>
                  <a:pt x="97" y="1752"/>
                </a:lnTo>
                <a:lnTo>
                  <a:pt x="89" y="1744"/>
                </a:lnTo>
                <a:lnTo>
                  <a:pt x="81" y="1740"/>
                </a:lnTo>
                <a:lnTo>
                  <a:pt x="73" y="1744"/>
                </a:lnTo>
                <a:lnTo>
                  <a:pt x="73" y="1740"/>
                </a:lnTo>
                <a:lnTo>
                  <a:pt x="75" y="1736"/>
                </a:lnTo>
                <a:lnTo>
                  <a:pt x="75" y="1730"/>
                </a:lnTo>
                <a:lnTo>
                  <a:pt x="77" y="1726"/>
                </a:lnTo>
                <a:lnTo>
                  <a:pt x="79" y="1720"/>
                </a:lnTo>
                <a:lnTo>
                  <a:pt x="79" y="1716"/>
                </a:lnTo>
                <a:lnTo>
                  <a:pt x="81" y="1714"/>
                </a:lnTo>
                <a:lnTo>
                  <a:pt x="83" y="1712"/>
                </a:lnTo>
                <a:lnTo>
                  <a:pt x="85" y="1714"/>
                </a:lnTo>
                <a:lnTo>
                  <a:pt x="87" y="1716"/>
                </a:lnTo>
                <a:lnTo>
                  <a:pt x="87" y="1718"/>
                </a:lnTo>
                <a:lnTo>
                  <a:pt x="83" y="1704"/>
                </a:lnTo>
                <a:lnTo>
                  <a:pt x="69" y="1675"/>
                </a:lnTo>
                <a:lnTo>
                  <a:pt x="54" y="1647"/>
                </a:lnTo>
                <a:lnTo>
                  <a:pt x="36" y="1619"/>
                </a:lnTo>
                <a:lnTo>
                  <a:pt x="20" y="1587"/>
                </a:lnTo>
                <a:lnTo>
                  <a:pt x="18" y="1575"/>
                </a:lnTo>
                <a:lnTo>
                  <a:pt x="18" y="1558"/>
                </a:lnTo>
                <a:lnTo>
                  <a:pt x="20" y="1536"/>
                </a:lnTo>
                <a:lnTo>
                  <a:pt x="22" y="1518"/>
                </a:lnTo>
                <a:lnTo>
                  <a:pt x="26" y="1504"/>
                </a:lnTo>
                <a:lnTo>
                  <a:pt x="36" y="1476"/>
                </a:lnTo>
                <a:lnTo>
                  <a:pt x="38" y="1450"/>
                </a:lnTo>
                <a:lnTo>
                  <a:pt x="34" y="1423"/>
                </a:lnTo>
                <a:lnTo>
                  <a:pt x="24" y="1397"/>
                </a:lnTo>
                <a:lnTo>
                  <a:pt x="14" y="1379"/>
                </a:lnTo>
                <a:lnTo>
                  <a:pt x="4" y="1359"/>
                </a:lnTo>
                <a:lnTo>
                  <a:pt x="0" y="1339"/>
                </a:lnTo>
                <a:lnTo>
                  <a:pt x="0" y="1321"/>
                </a:lnTo>
                <a:lnTo>
                  <a:pt x="10" y="1302"/>
                </a:lnTo>
                <a:lnTo>
                  <a:pt x="24" y="1288"/>
                </a:lnTo>
                <a:lnTo>
                  <a:pt x="36" y="1274"/>
                </a:lnTo>
                <a:lnTo>
                  <a:pt x="48" y="1256"/>
                </a:lnTo>
                <a:lnTo>
                  <a:pt x="52" y="1238"/>
                </a:lnTo>
                <a:lnTo>
                  <a:pt x="56" y="1218"/>
                </a:lnTo>
                <a:lnTo>
                  <a:pt x="63" y="1198"/>
                </a:lnTo>
                <a:lnTo>
                  <a:pt x="71" y="1179"/>
                </a:lnTo>
                <a:lnTo>
                  <a:pt x="75" y="1159"/>
                </a:lnTo>
                <a:lnTo>
                  <a:pt x="73" y="1149"/>
                </a:lnTo>
                <a:lnTo>
                  <a:pt x="73" y="1135"/>
                </a:lnTo>
                <a:lnTo>
                  <a:pt x="73" y="1121"/>
                </a:lnTo>
                <a:lnTo>
                  <a:pt x="75" y="1107"/>
                </a:lnTo>
                <a:lnTo>
                  <a:pt x="79" y="1095"/>
                </a:lnTo>
                <a:lnTo>
                  <a:pt x="85" y="1089"/>
                </a:lnTo>
                <a:lnTo>
                  <a:pt x="75" y="1083"/>
                </a:lnTo>
                <a:lnTo>
                  <a:pt x="69" y="1073"/>
                </a:lnTo>
                <a:lnTo>
                  <a:pt x="67" y="1059"/>
                </a:lnTo>
                <a:lnTo>
                  <a:pt x="69" y="1044"/>
                </a:lnTo>
                <a:lnTo>
                  <a:pt x="71" y="1026"/>
                </a:lnTo>
                <a:lnTo>
                  <a:pt x="75" y="1010"/>
                </a:lnTo>
                <a:lnTo>
                  <a:pt x="79" y="998"/>
                </a:lnTo>
                <a:lnTo>
                  <a:pt x="81" y="988"/>
                </a:lnTo>
                <a:lnTo>
                  <a:pt x="81" y="976"/>
                </a:lnTo>
                <a:lnTo>
                  <a:pt x="77" y="962"/>
                </a:lnTo>
                <a:lnTo>
                  <a:pt x="75" y="950"/>
                </a:lnTo>
                <a:lnTo>
                  <a:pt x="79" y="938"/>
                </a:lnTo>
                <a:lnTo>
                  <a:pt x="99" y="907"/>
                </a:lnTo>
                <a:lnTo>
                  <a:pt x="115" y="873"/>
                </a:lnTo>
                <a:lnTo>
                  <a:pt x="117" y="877"/>
                </a:lnTo>
                <a:lnTo>
                  <a:pt x="119" y="879"/>
                </a:lnTo>
                <a:lnTo>
                  <a:pt x="123" y="879"/>
                </a:lnTo>
                <a:lnTo>
                  <a:pt x="123" y="877"/>
                </a:lnTo>
                <a:lnTo>
                  <a:pt x="125" y="875"/>
                </a:lnTo>
                <a:lnTo>
                  <a:pt x="127" y="871"/>
                </a:lnTo>
                <a:lnTo>
                  <a:pt x="129" y="869"/>
                </a:lnTo>
                <a:lnTo>
                  <a:pt x="129" y="867"/>
                </a:lnTo>
                <a:lnTo>
                  <a:pt x="131" y="867"/>
                </a:lnTo>
                <a:lnTo>
                  <a:pt x="133" y="869"/>
                </a:lnTo>
                <a:lnTo>
                  <a:pt x="135" y="873"/>
                </a:lnTo>
                <a:lnTo>
                  <a:pt x="135" y="867"/>
                </a:lnTo>
                <a:lnTo>
                  <a:pt x="133" y="859"/>
                </a:lnTo>
                <a:lnTo>
                  <a:pt x="133" y="851"/>
                </a:lnTo>
                <a:lnTo>
                  <a:pt x="139" y="837"/>
                </a:lnTo>
                <a:lnTo>
                  <a:pt x="143" y="833"/>
                </a:lnTo>
                <a:lnTo>
                  <a:pt x="147" y="831"/>
                </a:lnTo>
                <a:lnTo>
                  <a:pt x="151" y="829"/>
                </a:lnTo>
                <a:lnTo>
                  <a:pt x="155" y="827"/>
                </a:lnTo>
                <a:lnTo>
                  <a:pt x="157" y="825"/>
                </a:lnTo>
                <a:lnTo>
                  <a:pt x="161" y="823"/>
                </a:lnTo>
                <a:lnTo>
                  <a:pt x="161" y="819"/>
                </a:lnTo>
                <a:lnTo>
                  <a:pt x="155" y="817"/>
                </a:lnTo>
                <a:lnTo>
                  <a:pt x="155" y="809"/>
                </a:lnTo>
                <a:lnTo>
                  <a:pt x="159" y="798"/>
                </a:lnTo>
                <a:lnTo>
                  <a:pt x="165" y="782"/>
                </a:lnTo>
                <a:lnTo>
                  <a:pt x="173" y="764"/>
                </a:lnTo>
                <a:lnTo>
                  <a:pt x="180" y="746"/>
                </a:lnTo>
                <a:lnTo>
                  <a:pt x="186" y="728"/>
                </a:lnTo>
                <a:lnTo>
                  <a:pt x="192" y="714"/>
                </a:lnTo>
                <a:lnTo>
                  <a:pt x="194" y="704"/>
                </a:lnTo>
                <a:lnTo>
                  <a:pt x="196" y="692"/>
                </a:lnTo>
                <a:lnTo>
                  <a:pt x="200" y="675"/>
                </a:lnTo>
                <a:lnTo>
                  <a:pt x="208" y="653"/>
                </a:lnTo>
                <a:lnTo>
                  <a:pt x="216" y="631"/>
                </a:lnTo>
                <a:lnTo>
                  <a:pt x="224" y="607"/>
                </a:lnTo>
                <a:lnTo>
                  <a:pt x="234" y="585"/>
                </a:lnTo>
                <a:lnTo>
                  <a:pt x="242" y="567"/>
                </a:lnTo>
                <a:lnTo>
                  <a:pt x="248" y="557"/>
                </a:lnTo>
                <a:lnTo>
                  <a:pt x="254" y="554"/>
                </a:lnTo>
                <a:lnTo>
                  <a:pt x="250" y="544"/>
                </a:lnTo>
                <a:lnTo>
                  <a:pt x="250" y="528"/>
                </a:lnTo>
                <a:lnTo>
                  <a:pt x="254" y="510"/>
                </a:lnTo>
                <a:lnTo>
                  <a:pt x="258" y="488"/>
                </a:lnTo>
                <a:lnTo>
                  <a:pt x="264" y="468"/>
                </a:lnTo>
                <a:lnTo>
                  <a:pt x="270" y="452"/>
                </a:lnTo>
                <a:lnTo>
                  <a:pt x="274" y="442"/>
                </a:lnTo>
                <a:lnTo>
                  <a:pt x="288" y="448"/>
                </a:lnTo>
                <a:lnTo>
                  <a:pt x="309" y="456"/>
                </a:lnTo>
                <a:lnTo>
                  <a:pt x="337" y="462"/>
                </a:lnTo>
                <a:lnTo>
                  <a:pt x="361" y="470"/>
                </a:lnTo>
                <a:lnTo>
                  <a:pt x="339" y="454"/>
                </a:lnTo>
                <a:lnTo>
                  <a:pt x="315" y="440"/>
                </a:lnTo>
                <a:lnTo>
                  <a:pt x="290" y="430"/>
                </a:lnTo>
                <a:lnTo>
                  <a:pt x="264" y="429"/>
                </a:lnTo>
                <a:lnTo>
                  <a:pt x="276" y="375"/>
                </a:lnTo>
                <a:lnTo>
                  <a:pt x="278" y="387"/>
                </a:lnTo>
                <a:lnTo>
                  <a:pt x="280" y="395"/>
                </a:lnTo>
                <a:lnTo>
                  <a:pt x="282" y="399"/>
                </a:lnTo>
                <a:lnTo>
                  <a:pt x="284" y="405"/>
                </a:lnTo>
                <a:lnTo>
                  <a:pt x="290" y="413"/>
                </a:lnTo>
                <a:lnTo>
                  <a:pt x="288" y="405"/>
                </a:lnTo>
                <a:lnTo>
                  <a:pt x="288" y="395"/>
                </a:lnTo>
                <a:lnTo>
                  <a:pt x="288" y="383"/>
                </a:lnTo>
                <a:lnTo>
                  <a:pt x="292" y="375"/>
                </a:lnTo>
                <a:lnTo>
                  <a:pt x="299" y="371"/>
                </a:lnTo>
                <a:lnTo>
                  <a:pt x="309" y="373"/>
                </a:lnTo>
                <a:lnTo>
                  <a:pt x="303" y="363"/>
                </a:lnTo>
                <a:lnTo>
                  <a:pt x="296" y="359"/>
                </a:lnTo>
                <a:lnTo>
                  <a:pt x="288" y="355"/>
                </a:lnTo>
                <a:lnTo>
                  <a:pt x="282" y="349"/>
                </a:lnTo>
                <a:lnTo>
                  <a:pt x="280" y="341"/>
                </a:lnTo>
                <a:lnTo>
                  <a:pt x="282" y="327"/>
                </a:lnTo>
                <a:lnTo>
                  <a:pt x="288" y="335"/>
                </a:lnTo>
                <a:lnTo>
                  <a:pt x="294" y="335"/>
                </a:lnTo>
                <a:lnTo>
                  <a:pt x="303" y="331"/>
                </a:lnTo>
                <a:lnTo>
                  <a:pt x="315" y="327"/>
                </a:lnTo>
                <a:lnTo>
                  <a:pt x="307" y="323"/>
                </a:lnTo>
                <a:lnTo>
                  <a:pt x="299" y="315"/>
                </a:lnTo>
                <a:lnTo>
                  <a:pt x="294" y="309"/>
                </a:lnTo>
                <a:lnTo>
                  <a:pt x="288" y="309"/>
                </a:lnTo>
                <a:lnTo>
                  <a:pt x="284" y="317"/>
                </a:lnTo>
                <a:lnTo>
                  <a:pt x="278" y="305"/>
                </a:lnTo>
                <a:lnTo>
                  <a:pt x="278" y="288"/>
                </a:lnTo>
                <a:lnTo>
                  <a:pt x="278" y="264"/>
                </a:lnTo>
                <a:lnTo>
                  <a:pt x="280" y="242"/>
                </a:lnTo>
                <a:lnTo>
                  <a:pt x="282" y="220"/>
                </a:lnTo>
                <a:lnTo>
                  <a:pt x="282" y="206"/>
                </a:lnTo>
                <a:lnTo>
                  <a:pt x="280" y="186"/>
                </a:lnTo>
                <a:lnTo>
                  <a:pt x="274" y="169"/>
                </a:lnTo>
                <a:lnTo>
                  <a:pt x="268" y="151"/>
                </a:lnTo>
                <a:lnTo>
                  <a:pt x="268" y="135"/>
                </a:lnTo>
                <a:lnTo>
                  <a:pt x="274" y="117"/>
                </a:lnTo>
                <a:lnTo>
                  <a:pt x="276" y="101"/>
                </a:lnTo>
                <a:lnTo>
                  <a:pt x="276" y="83"/>
                </a:lnTo>
                <a:lnTo>
                  <a:pt x="298" y="97"/>
                </a:lnTo>
                <a:lnTo>
                  <a:pt x="319" y="115"/>
                </a:lnTo>
                <a:lnTo>
                  <a:pt x="339" y="133"/>
                </a:lnTo>
                <a:lnTo>
                  <a:pt x="363" y="147"/>
                </a:lnTo>
                <a:lnTo>
                  <a:pt x="377" y="151"/>
                </a:lnTo>
                <a:lnTo>
                  <a:pt x="393" y="155"/>
                </a:lnTo>
                <a:lnTo>
                  <a:pt x="411" y="157"/>
                </a:lnTo>
                <a:lnTo>
                  <a:pt x="424" y="161"/>
                </a:lnTo>
                <a:lnTo>
                  <a:pt x="434" y="169"/>
                </a:lnTo>
                <a:lnTo>
                  <a:pt x="438" y="179"/>
                </a:lnTo>
                <a:lnTo>
                  <a:pt x="452" y="175"/>
                </a:lnTo>
                <a:lnTo>
                  <a:pt x="468" y="171"/>
                </a:lnTo>
                <a:lnTo>
                  <a:pt x="466" y="186"/>
                </a:lnTo>
                <a:lnTo>
                  <a:pt x="470" y="204"/>
                </a:lnTo>
                <a:lnTo>
                  <a:pt x="476" y="220"/>
                </a:lnTo>
                <a:lnTo>
                  <a:pt x="476" y="236"/>
                </a:lnTo>
                <a:lnTo>
                  <a:pt x="474" y="238"/>
                </a:lnTo>
                <a:lnTo>
                  <a:pt x="472" y="240"/>
                </a:lnTo>
                <a:lnTo>
                  <a:pt x="470" y="244"/>
                </a:lnTo>
                <a:lnTo>
                  <a:pt x="466" y="248"/>
                </a:lnTo>
                <a:lnTo>
                  <a:pt x="464" y="252"/>
                </a:lnTo>
                <a:lnTo>
                  <a:pt x="460" y="258"/>
                </a:lnTo>
                <a:lnTo>
                  <a:pt x="458" y="262"/>
                </a:lnTo>
                <a:lnTo>
                  <a:pt x="458" y="268"/>
                </a:lnTo>
                <a:lnTo>
                  <a:pt x="464" y="266"/>
                </a:lnTo>
                <a:lnTo>
                  <a:pt x="468" y="268"/>
                </a:lnTo>
                <a:lnTo>
                  <a:pt x="470" y="268"/>
                </a:lnTo>
                <a:lnTo>
                  <a:pt x="470" y="272"/>
                </a:lnTo>
                <a:lnTo>
                  <a:pt x="470" y="274"/>
                </a:lnTo>
                <a:lnTo>
                  <a:pt x="468" y="278"/>
                </a:lnTo>
                <a:lnTo>
                  <a:pt x="466" y="282"/>
                </a:lnTo>
                <a:lnTo>
                  <a:pt x="464" y="286"/>
                </a:lnTo>
                <a:lnTo>
                  <a:pt x="462" y="288"/>
                </a:lnTo>
                <a:lnTo>
                  <a:pt x="458" y="292"/>
                </a:lnTo>
                <a:lnTo>
                  <a:pt x="456" y="294"/>
                </a:lnTo>
                <a:lnTo>
                  <a:pt x="454" y="296"/>
                </a:lnTo>
                <a:lnTo>
                  <a:pt x="454" y="296"/>
                </a:lnTo>
                <a:lnTo>
                  <a:pt x="460" y="296"/>
                </a:lnTo>
                <a:lnTo>
                  <a:pt x="470" y="296"/>
                </a:lnTo>
                <a:lnTo>
                  <a:pt x="478" y="296"/>
                </a:lnTo>
                <a:lnTo>
                  <a:pt x="486" y="292"/>
                </a:lnTo>
                <a:lnTo>
                  <a:pt x="488" y="286"/>
                </a:lnTo>
                <a:lnTo>
                  <a:pt x="486" y="270"/>
                </a:lnTo>
                <a:lnTo>
                  <a:pt x="490" y="258"/>
                </a:lnTo>
                <a:lnTo>
                  <a:pt x="494" y="248"/>
                </a:lnTo>
                <a:lnTo>
                  <a:pt x="500" y="236"/>
                </a:lnTo>
                <a:lnTo>
                  <a:pt x="508" y="224"/>
                </a:lnTo>
                <a:lnTo>
                  <a:pt x="512" y="204"/>
                </a:lnTo>
                <a:lnTo>
                  <a:pt x="508" y="184"/>
                </a:lnTo>
                <a:lnTo>
                  <a:pt x="500" y="167"/>
                </a:lnTo>
                <a:lnTo>
                  <a:pt x="494" y="147"/>
                </a:lnTo>
                <a:lnTo>
                  <a:pt x="490" y="127"/>
                </a:lnTo>
                <a:lnTo>
                  <a:pt x="504" y="131"/>
                </a:lnTo>
                <a:lnTo>
                  <a:pt x="512" y="129"/>
                </a:lnTo>
                <a:lnTo>
                  <a:pt x="514" y="121"/>
                </a:lnTo>
                <a:lnTo>
                  <a:pt x="512" y="111"/>
                </a:lnTo>
                <a:lnTo>
                  <a:pt x="510" y="99"/>
                </a:lnTo>
                <a:lnTo>
                  <a:pt x="504" y="85"/>
                </a:lnTo>
                <a:lnTo>
                  <a:pt x="500" y="71"/>
                </a:lnTo>
                <a:lnTo>
                  <a:pt x="498" y="59"/>
                </a:lnTo>
                <a:lnTo>
                  <a:pt x="498" y="52"/>
                </a:lnTo>
                <a:lnTo>
                  <a:pt x="502" y="46"/>
                </a:lnTo>
                <a:lnTo>
                  <a:pt x="512" y="46"/>
                </a:lnTo>
                <a:lnTo>
                  <a:pt x="750" y="99"/>
                </a:lnTo>
                <a:lnTo>
                  <a:pt x="988" y="147"/>
                </a:lnTo>
                <a:lnTo>
                  <a:pt x="1000" y="149"/>
                </a:lnTo>
                <a:lnTo>
                  <a:pt x="1016" y="151"/>
                </a:lnTo>
                <a:lnTo>
                  <a:pt x="1035" y="151"/>
                </a:lnTo>
                <a:lnTo>
                  <a:pt x="1055" y="155"/>
                </a:lnTo>
                <a:lnTo>
                  <a:pt x="1073" y="159"/>
                </a:lnTo>
                <a:lnTo>
                  <a:pt x="1087" y="163"/>
                </a:lnTo>
                <a:lnTo>
                  <a:pt x="1093" y="171"/>
                </a:lnTo>
                <a:lnTo>
                  <a:pt x="1099" y="171"/>
                </a:lnTo>
                <a:lnTo>
                  <a:pt x="1113" y="173"/>
                </a:lnTo>
                <a:lnTo>
                  <a:pt x="1133" y="173"/>
                </a:lnTo>
                <a:lnTo>
                  <a:pt x="1152" y="177"/>
                </a:lnTo>
                <a:lnTo>
                  <a:pt x="1172" y="180"/>
                </a:lnTo>
                <a:lnTo>
                  <a:pt x="1188" y="186"/>
                </a:lnTo>
                <a:lnTo>
                  <a:pt x="1196" y="194"/>
                </a:lnTo>
                <a:lnTo>
                  <a:pt x="1202" y="192"/>
                </a:lnTo>
                <a:lnTo>
                  <a:pt x="1220" y="192"/>
                </a:lnTo>
                <a:lnTo>
                  <a:pt x="1248" y="194"/>
                </a:lnTo>
                <a:lnTo>
                  <a:pt x="1283" y="198"/>
                </a:lnTo>
                <a:lnTo>
                  <a:pt x="1325" y="202"/>
                </a:lnTo>
                <a:lnTo>
                  <a:pt x="1375" y="208"/>
                </a:lnTo>
                <a:lnTo>
                  <a:pt x="1426" y="214"/>
                </a:lnTo>
                <a:lnTo>
                  <a:pt x="1482" y="222"/>
                </a:lnTo>
                <a:lnTo>
                  <a:pt x="1537" y="230"/>
                </a:lnTo>
                <a:lnTo>
                  <a:pt x="1595" y="236"/>
                </a:lnTo>
                <a:lnTo>
                  <a:pt x="1648" y="244"/>
                </a:lnTo>
                <a:lnTo>
                  <a:pt x="1700" y="252"/>
                </a:lnTo>
                <a:lnTo>
                  <a:pt x="1750" y="258"/>
                </a:lnTo>
                <a:lnTo>
                  <a:pt x="1791" y="264"/>
                </a:lnTo>
                <a:lnTo>
                  <a:pt x="1825" y="268"/>
                </a:lnTo>
                <a:lnTo>
                  <a:pt x="1853" y="272"/>
                </a:lnTo>
                <a:lnTo>
                  <a:pt x="1869" y="274"/>
                </a:lnTo>
                <a:lnTo>
                  <a:pt x="2043" y="290"/>
                </a:lnTo>
                <a:lnTo>
                  <a:pt x="2216" y="300"/>
                </a:lnTo>
                <a:lnTo>
                  <a:pt x="2230" y="300"/>
                </a:lnTo>
                <a:lnTo>
                  <a:pt x="2251" y="300"/>
                </a:lnTo>
                <a:lnTo>
                  <a:pt x="2279" y="300"/>
                </a:lnTo>
                <a:lnTo>
                  <a:pt x="2313" y="300"/>
                </a:lnTo>
                <a:lnTo>
                  <a:pt x="2347" y="302"/>
                </a:lnTo>
                <a:lnTo>
                  <a:pt x="2380" y="302"/>
                </a:lnTo>
                <a:lnTo>
                  <a:pt x="2410" y="305"/>
                </a:lnTo>
                <a:lnTo>
                  <a:pt x="2436" y="309"/>
                </a:lnTo>
                <a:lnTo>
                  <a:pt x="2454" y="315"/>
                </a:lnTo>
                <a:lnTo>
                  <a:pt x="2460" y="323"/>
                </a:lnTo>
                <a:lnTo>
                  <a:pt x="2466" y="317"/>
                </a:lnTo>
                <a:lnTo>
                  <a:pt x="2478" y="313"/>
                </a:lnTo>
                <a:lnTo>
                  <a:pt x="2495" y="311"/>
                </a:lnTo>
                <a:lnTo>
                  <a:pt x="2517" y="311"/>
                </a:lnTo>
                <a:lnTo>
                  <a:pt x="2539" y="311"/>
                </a:lnTo>
                <a:lnTo>
                  <a:pt x="2561" y="313"/>
                </a:lnTo>
                <a:lnTo>
                  <a:pt x="2579" y="315"/>
                </a:lnTo>
                <a:lnTo>
                  <a:pt x="2593" y="315"/>
                </a:lnTo>
                <a:lnTo>
                  <a:pt x="2755" y="317"/>
                </a:lnTo>
                <a:lnTo>
                  <a:pt x="3051" y="317"/>
                </a:lnTo>
                <a:lnTo>
                  <a:pt x="3172" y="315"/>
                </a:lnTo>
                <a:lnTo>
                  <a:pt x="3293" y="311"/>
                </a:lnTo>
                <a:lnTo>
                  <a:pt x="3303" y="311"/>
                </a:lnTo>
                <a:lnTo>
                  <a:pt x="3321" y="309"/>
                </a:lnTo>
                <a:lnTo>
                  <a:pt x="3340" y="309"/>
                </a:lnTo>
                <a:lnTo>
                  <a:pt x="3362" y="309"/>
                </a:lnTo>
                <a:lnTo>
                  <a:pt x="3380" y="307"/>
                </a:lnTo>
                <a:lnTo>
                  <a:pt x="3394" y="304"/>
                </a:lnTo>
                <a:lnTo>
                  <a:pt x="3400" y="300"/>
                </a:lnTo>
                <a:lnTo>
                  <a:pt x="3400" y="272"/>
                </a:lnTo>
                <a:lnTo>
                  <a:pt x="3398" y="246"/>
                </a:lnTo>
                <a:lnTo>
                  <a:pt x="3420" y="258"/>
                </a:lnTo>
                <a:lnTo>
                  <a:pt x="3432" y="270"/>
                </a:lnTo>
                <a:lnTo>
                  <a:pt x="3436" y="282"/>
                </a:lnTo>
                <a:lnTo>
                  <a:pt x="3440" y="298"/>
                </a:lnTo>
                <a:lnTo>
                  <a:pt x="3444" y="315"/>
                </a:lnTo>
                <a:lnTo>
                  <a:pt x="3453" y="337"/>
                </a:lnTo>
                <a:lnTo>
                  <a:pt x="3461" y="345"/>
                </a:lnTo>
                <a:lnTo>
                  <a:pt x="3477" y="351"/>
                </a:lnTo>
                <a:lnTo>
                  <a:pt x="3495" y="353"/>
                </a:lnTo>
                <a:lnTo>
                  <a:pt x="3511" y="355"/>
                </a:lnTo>
                <a:lnTo>
                  <a:pt x="3525" y="355"/>
                </a:lnTo>
                <a:lnTo>
                  <a:pt x="3537" y="359"/>
                </a:lnTo>
                <a:lnTo>
                  <a:pt x="3543" y="363"/>
                </a:lnTo>
                <a:lnTo>
                  <a:pt x="3549" y="367"/>
                </a:lnTo>
                <a:lnTo>
                  <a:pt x="3559" y="373"/>
                </a:lnTo>
                <a:lnTo>
                  <a:pt x="3574" y="371"/>
                </a:lnTo>
                <a:lnTo>
                  <a:pt x="3592" y="365"/>
                </a:lnTo>
                <a:lnTo>
                  <a:pt x="3610" y="357"/>
                </a:lnTo>
                <a:lnTo>
                  <a:pt x="3632" y="351"/>
                </a:lnTo>
                <a:lnTo>
                  <a:pt x="3652" y="353"/>
                </a:lnTo>
                <a:lnTo>
                  <a:pt x="3666" y="359"/>
                </a:lnTo>
                <a:lnTo>
                  <a:pt x="3678" y="371"/>
                </a:lnTo>
                <a:lnTo>
                  <a:pt x="3688" y="385"/>
                </a:lnTo>
                <a:lnTo>
                  <a:pt x="3697" y="397"/>
                </a:lnTo>
                <a:lnTo>
                  <a:pt x="3713" y="403"/>
                </a:lnTo>
                <a:lnTo>
                  <a:pt x="3713" y="391"/>
                </a:lnTo>
                <a:lnTo>
                  <a:pt x="3719" y="387"/>
                </a:lnTo>
                <a:lnTo>
                  <a:pt x="3727" y="387"/>
                </a:lnTo>
                <a:lnTo>
                  <a:pt x="3739" y="391"/>
                </a:lnTo>
                <a:lnTo>
                  <a:pt x="3749" y="397"/>
                </a:lnTo>
                <a:lnTo>
                  <a:pt x="3759" y="403"/>
                </a:lnTo>
                <a:lnTo>
                  <a:pt x="3765" y="407"/>
                </a:lnTo>
                <a:lnTo>
                  <a:pt x="3785" y="419"/>
                </a:lnTo>
                <a:lnTo>
                  <a:pt x="3803" y="421"/>
                </a:lnTo>
                <a:lnTo>
                  <a:pt x="3820" y="417"/>
                </a:lnTo>
                <a:lnTo>
                  <a:pt x="3838" y="403"/>
                </a:lnTo>
                <a:lnTo>
                  <a:pt x="3854" y="397"/>
                </a:lnTo>
                <a:lnTo>
                  <a:pt x="3872" y="397"/>
                </a:lnTo>
                <a:lnTo>
                  <a:pt x="3890" y="399"/>
                </a:lnTo>
                <a:lnTo>
                  <a:pt x="3910" y="403"/>
                </a:lnTo>
                <a:lnTo>
                  <a:pt x="3930" y="403"/>
                </a:lnTo>
                <a:lnTo>
                  <a:pt x="3947" y="403"/>
                </a:lnTo>
                <a:lnTo>
                  <a:pt x="3967" y="405"/>
                </a:lnTo>
                <a:lnTo>
                  <a:pt x="3987" y="409"/>
                </a:lnTo>
                <a:lnTo>
                  <a:pt x="4007" y="411"/>
                </a:lnTo>
                <a:lnTo>
                  <a:pt x="3949" y="450"/>
                </a:lnTo>
                <a:lnTo>
                  <a:pt x="3896" y="490"/>
                </a:lnTo>
                <a:lnTo>
                  <a:pt x="3844" y="534"/>
                </a:lnTo>
                <a:lnTo>
                  <a:pt x="3797" y="581"/>
                </a:lnTo>
                <a:lnTo>
                  <a:pt x="3751" y="635"/>
                </a:lnTo>
                <a:lnTo>
                  <a:pt x="3763" y="643"/>
                </a:lnTo>
                <a:lnTo>
                  <a:pt x="3779" y="645"/>
                </a:lnTo>
                <a:lnTo>
                  <a:pt x="3795" y="641"/>
                </a:lnTo>
                <a:lnTo>
                  <a:pt x="3811" y="633"/>
                </a:lnTo>
                <a:lnTo>
                  <a:pt x="3826" y="625"/>
                </a:lnTo>
                <a:lnTo>
                  <a:pt x="3840" y="617"/>
                </a:lnTo>
                <a:lnTo>
                  <a:pt x="3852" y="609"/>
                </a:lnTo>
                <a:lnTo>
                  <a:pt x="3870" y="601"/>
                </a:lnTo>
                <a:lnTo>
                  <a:pt x="3884" y="599"/>
                </a:lnTo>
                <a:lnTo>
                  <a:pt x="3894" y="601"/>
                </a:lnTo>
                <a:lnTo>
                  <a:pt x="3896" y="611"/>
                </a:lnTo>
                <a:lnTo>
                  <a:pt x="3892" y="625"/>
                </a:lnTo>
                <a:lnTo>
                  <a:pt x="3880" y="645"/>
                </a:lnTo>
                <a:lnTo>
                  <a:pt x="3902" y="641"/>
                </a:lnTo>
                <a:lnTo>
                  <a:pt x="3924" y="641"/>
                </a:lnTo>
                <a:lnTo>
                  <a:pt x="3943" y="647"/>
                </a:lnTo>
                <a:lnTo>
                  <a:pt x="3941" y="645"/>
                </a:lnTo>
                <a:lnTo>
                  <a:pt x="3977" y="623"/>
                </a:lnTo>
                <a:lnTo>
                  <a:pt x="4015" y="601"/>
                </a:lnTo>
                <a:lnTo>
                  <a:pt x="4051" y="579"/>
                </a:lnTo>
                <a:lnTo>
                  <a:pt x="4084" y="556"/>
                </a:lnTo>
                <a:lnTo>
                  <a:pt x="4116" y="524"/>
                </a:lnTo>
                <a:lnTo>
                  <a:pt x="4128" y="542"/>
                </a:lnTo>
                <a:lnTo>
                  <a:pt x="4136" y="556"/>
                </a:lnTo>
                <a:lnTo>
                  <a:pt x="4142" y="569"/>
                </a:lnTo>
                <a:lnTo>
                  <a:pt x="4150" y="587"/>
                </a:lnTo>
                <a:lnTo>
                  <a:pt x="4158" y="577"/>
                </a:lnTo>
                <a:lnTo>
                  <a:pt x="4166" y="565"/>
                </a:lnTo>
                <a:lnTo>
                  <a:pt x="4176" y="557"/>
                </a:lnTo>
                <a:lnTo>
                  <a:pt x="4170" y="565"/>
                </a:lnTo>
                <a:lnTo>
                  <a:pt x="4168" y="569"/>
                </a:lnTo>
                <a:lnTo>
                  <a:pt x="4166" y="573"/>
                </a:lnTo>
                <a:lnTo>
                  <a:pt x="4166" y="575"/>
                </a:lnTo>
                <a:lnTo>
                  <a:pt x="4168" y="577"/>
                </a:lnTo>
                <a:lnTo>
                  <a:pt x="4170" y="575"/>
                </a:lnTo>
                <a:lnTo>
                  <a:pt x="4172" y="575"/>
                </a:lnTo>
                <a:lnTo>
                  <a:pt x="4176" y="573"/>
                </a:lnTo>
                <a:lnTo>
                  <a:pt x="4179" y="571"/>
                </a:lnTo>
                <a:lnTo>
                  <a:pt x="4183" y="567"/>
                </a:lnTo>
                <a:lnTo>
                  <a:pt x="4187" y="565"/>
                </a:lnTo>
                <a:lnTo>
                  <a:pt x="4193" y="563"/>
                </a:lnTo>
                <a:lnTo>
                  <a:pt x="4197" y="561"/>
                </a:lnTo>
                <a:lnTo>
                  <a:pt x="4201" y="561"/>
                </a:lnTo>
                <a:lnTo>
                  <a:pt x="4205" y="561"/>
                </a:lnTo>
                <a:lnTo>
                  <a:pt x="4227" y="567"/>
                </a:lnTo>
                <a:lnTo>
                  <a:pt x="4243" y="581"/>
                </a:lnTo>
                <a:lnTo>
                  <a:pt x="4257" y="597"/>
                </a:lnTo>
                <a:lnTo>
                  <a:pt x="4271" y="607"/>
                </a:lnTo>
                <a:lnTo>
                  <a:pt x="4285" y="613"/>
                </a:lnTo>
                <a:lnTo>
                  <a:pt x="4302" y="615"/>
                </a:lnTo>
                <a:lnTo>
                  <a:pt x="4318" y="615"/>
                </a:lnTo>
                <a:lnTo>
                  <a:pt x="4336" y="617"/>
                </a:lnTo>
                <a:lnTo>
                  <a:pt x="4352" y="613"/>
                </a:lnTo>
                <a:lnTo>
                  <a:pt x="4370" y="603"/>
                </a:lnTo>
                <a:lnTo>
                  <a:pt x="4388" y="589"/>
                </a:lnTo>
                <a:lnTo>
                  <a:pt x="4406" y="575"/>
                </a:lnTo>
                <a:lnTo>
                  <a:pt x="4421" y="567"/>
                </a:lnTo>
                <a:lnTo>
                  <a:pt x="4445" y="559"/>
                </a:lnTo>
                <a:lnTo>
                  <a:pt x="4469" y="557"/>
                </a:lnTo>
                <a:lnTo>
                  <a:pt x="4491" y="550"/>
                </a:lnTo>
                <a:lnTo>
                  <a:pt x="4507" y="542"/>
                </a:lnTo>
                <a:lnTo>
                  <a:pt x="4525" y="536"/>
                </a:lnTo>
                <a:lnTo>
                  <a:pt x="4525" y="548"/>
                </a:lnTo>
                <a:lnTo>
                  <a:pt x="4527" y="559"/>
                </a:lnTo>
                <a:lnTo>
                  <a:pt x="4531" y="573"/>
                </a:lnTo>
                <a:lnTo>
                  <a:pt x="4537" y="581"/>
                </a:lnTo>
                <a:lnTo>
                  <a:pt x="4546" y="585"/>
                </a:lnTo>
                <a:lnTo>
                  <a:pt x="4560" y="581"/>
                </a:lnTo>
                <a:lnTo>
                  <a:pt x="4564" y="579"/>
                </a:lnTo>
                <a:lnTo>
                  <a:pt x="4568" y="577"/>
                </a:lnTo>
                <a:lnTo>
                  <a:pt x="4572" y="579"/>
                </a:lnTo>
                <a:lnTo>
                  <a:pt x="4574" y="579"/>
                </a:lnTo>
                <a:lnTo>
                  <a:pt x="4576" y="581"/>
                </a:lnTo>
                <a:lnTo>
                  <a:pt x="4576" y="581"/>
                </a:lnTo>
                <a:lnTo>
                  <a:pt x="4578" y="583"/>
                </a:lnTo>
                <a:lnTo>
                  <a:pt x="4580" y="583"/>
                </a:lnTo>
                <a:lnTo>
                  <a:pt x="4582" y="581"/>
                </a:lnTo>
                <a:lnTo>
                  <a:pt x="4594" y="575"/>
                </a:lnTo>
                <a:lnTo>
                  <a:pt x="4606" y="579"/>
                </a:lnTo>
                <a:lnTo>
                  <a:pt x="4620" y="587"/>
                </a:lnTo>
                <a:lnTo>
                  <a:pt x="4632" y="601"/>
                </a:lnTo>
                <a:lnTo>
                  <a:pt x="4644" y="617"/>
                </a:lnTo>
                <a:lnTo>
                  <a:pt x="4654" y="631"/>
                </a:lnTo>
                <a:lnTo>
                  <a:pt x="4663" y="643"/>
                </a:lnTo>
                <a:lnTo>
                  <a:pt x="4652" y="645"/>
                </a:lnTo>
                <a:lnTo>
                  <a:pt x="4638" y="645"/>
                </a:lnTo>
                <a:lnTo>
                  <a:pt x="4622" y="645"/>
                </a:lnTo>
                <a:lnTo>
                  <a:pt x="4606" y="645"/>
                </a:lnTo>
                <a:lnTo>
                  <a:pt x="4592" y="647"/>
                </a:lnTo>
                <a:lnTo>
                  <a:pt x="4582" y="651"/>
                </a:lnTo>
                <a:lnTo>
                  <a:pt x="4576" y="661"/>
                </a:lnTo>
                <a:lnTo>
                  <a:pt x="4574" y="677"/>
                </a:lnTo>
                <a:lnTo>
                  <a:pt x="4556" y="669"/>
                </a:lnTo>
                <a:lnTo>
                  <a:pt x="4539" y="661"/>
                </a:lnTo>
                <a:lnTo>
                  <a:pt x="4523" y="655"/>
                </a:lnTo>
                <a:lnTo>
                  <a:pt x="4501" y="651"/>
                </a:lnTo>
                <a:lnTo>
                  <a:pt x="4489" y="653"/>
                </a:lnTo>
                <a:lnTo>
                  <a:pt x="4481" y="659"/>
                </a:lnTo>
                <a:lnTo>
                  <a:pt x="4475" y="665"/>
                </a:lnTo>
                <a:lnTo>
                  <a:pt x="4469" y="673"/>
                </a:lnTo>
                <a:lnTo>
                  <a:pt x="4459" y="675"/>
                </a:lnTo>
                <a:lnTo>
                  <a:pt x="4445" y="677"/>
                </a:lnTo>
                <a:lnTo>
                  <a:pt x="4429" y="679"/>
                </a:lnTo>
                <a:lnTo>
                  <a:pt x="4414" y="684"/>
                </a:lnTo>
                <a:lnTo>
                  <a:pt x="4404" y="692"/>
                </a:lnTo>
                <a:lnTo>
                  <a:pt x="4400" y="704"/>
                </a:lnTo>
                <a:lnTo>
                  <a:pt x="4394" y="716"/>
                </a:lnTo>
                <a:lnTo>
                  <a:pt x="4386" y="728"/>
                </a:lnTo>
                <a:lnTo>
                  <a:pt x="4376" y="736"/>
                </a:lnTo>
                <a:lnTo>
                  <a:pt x="4364" y="738"/>
                </a:lnTo>
                <a:lnTo>
                  <a:pt x="4366" y="734"/>
                </a:lnTo>
                <a:lnTo>
                  <a:pt x="4372" y="726"/>
                </a:lnTo>
                <a:lnTo>
                  <a:pt x="4376" y="718"/>
                </a:lnTo>
                <a:lnTo>
                  <a:pt x="4378" y="712"/>
                </a:lnTo>
                <a:lnTo>
                  <a:pt x="4376" y="706"/>
                </a:lnTo>
                <a:lnTo>
                  <a:pt x="4368" y="704"/>
                </a:lnTo>
                <a:lnTo>
                  <a:pt x="4362" y="706"/>
                </a:lnTo>
                <a:lnTo>
                  <a:pt x="4358" y="710"/>
                </a:lnTo>
                <a:lnTo>
                  <a:pt x="4354" y="714"/>
                </a:lnTo>
                <a:lnTo>
                  <a:pt x="4350" y="720"/>
                </a:lnTo>
                <a:lnTo>
                  <a:pt x="4346" y="726"/>
                </a:lnTo>
                <a:lnTo>
                  <a:pt x="4342" y="730"/>
                </a:lnTo>
                <a:lnTo>
                  <a:pt x="4338" y="736"/>
                </a:lnTo>
                <a:lnTo>
                  <a:pt x="4332" y="728"/>
                </a:lnTo>
                <a:lnTo>
                  <a:pt x="4330" y="722"/>
                </a:lnTo>
                <a:lnTo>
                  <a:pt x="4330" y="714"/>
                </a:lnTo>
                <a:lnTo>
                  <a:pt x="4332" y="706"/>
                </a:lnTo>
                <a:lnTo>
                  <a:pt x="4326" y="716"/>
                </a:lnTo>
                <a:lnTo>
                  <a:pt x="4318" y="732"/>
                </a:lnTo>
                <a:lnTo>
                  <a:pt x="4306" y="754"/>
                </a:lnTo>
                <a:lnTo>
                  <a:pt x="4297" y="782"/>
                </a:lnTo>
                <a:lnTo>
                  <a:pt x="4285" y="809"/>
                </a:lnTo>
                <a:lnTo>
                  <a:pt x="4273" y="839"/>
                </a:lnTo>
                <a:lnTo>
                  <a:pt x="4263" y="867"/>
                </a:lnTo>
                <a:lnTo>
                  <a:pt x="4253" y="893"/>
                </a:lnTo>
                <a:lnTo>
                  <a:pt x="4247" y="913"/>
                </a:lnTo>
                <a:lnTo>
                  <a:pt x="4245" y="927"/>
                </a:lnTo>
                <a:lnTo>
                  <a:pt x="4245" y="932"/>
                </a:lnTo>
                <a:lnTo>
                  <a:pt x="4249" y="931"/>
                </a:lnTo>
                <a:lnTo>
                  <a:pt x="4255" y="925"/>
                </a:lnTo>
                <a:lnTo>
                  <a:pt x="4263" y="917"/>
                </a:lnTo>
                <a:lnTo>
                  <a:pt x="4273" y="907"/>
                </a:lnTo>
                <a:lnTo>
                  <a:pt x="4283" y="897"/>
                </a:lnTo>
                <a:lnTo>
                  <a:pt x="4291" y="887"/>
                </a:lnTo>
                <a:lnTo>
                  <a:pt x="4300" y="881"/>
                </a:lnTo>
                <a:lnTo>
                  <a:pt x="4306" y="879"/>
                </a:lnTo>
                <a:lnTo>
                  <a:pt x="4310" y="881"/>
                </a:lnTo>
                <a:lnTo>
                  <a:pt x="4312" y="893"/>
                </a:lnTo>
                <a:lnTo>
                  <a:pt x="4308" y="911"/>
                </a:lnTo>
                <a:lnTo>
                  <a:pt x="4308" y="927"/>
                </a:lnTo>
                <a:lnTo>
                  <a:pt x="4308" y="946"/>
                </a:lnTo>
                <a:lnTo>
                  <a:pt x="4308" y="966"/>
                </a:lnTo>
                <a:lnTo>
                  <a:pt x="4308" y="982"/>
                </a:lnTo>
                <a:lnTo>
                  <a:pt x="4302" y="996"/>
                </a:lnTo>
                <a:lnTo>
                  <a:pt x="4295" y="1012"/>
                </a:lnTo>
                <a:lnTo>
                  <a:pt x="4293" y="1028"/>
                </a:lnTo>
                <a:lnTo>
                  <a:pt x="4295" y="1044"/>
                </a:lnTo>
                <a:lnTo>
                  <a:pt x="4295" y="1059"/>
                </a:lnTo>
                <a:lnTo>
                  <a:pt x="4293" y="1077"/>
                </a:lnTo>
                <a:lnTo>
                  <a:pt x="4285" y="1123"/>
                </a:lnTo>
                <a:lnTo>
                  <a:pt x="4289" y="1169"/>
                </a:lnTo>
                <a:lnTo>
                  <a:pt x="4299" y="1214"/>
                </a:lnTo>
                <a:lnTo>
                  <a:pt x="4310" y="1258"/>
                </a:lnTo>
                <a:lnTo>
                  <a:pt x="4308" y="1262"/>
                </a:lnTo>
                <a:lnTo>
                  <a:pt x="4310" y="1274"/>
                </a:lnTo>
                <a:lnTo>
                  <a:pt x="4316" y="1290"/>
                </a:lnTo>
                <a:lnTo>
                  <a:pt x="4324" y="1307"/>
                </a:lnTo>
                <a:lnTo>
                  <a:pt x="4332" y="1327"/>
                </a:lnTo>
                <a:lnTo>
                  <a:pt x="4342" y="1347"/>
                </a:lnTo>
                <a:lnTo>
                  <a:pt x="4350" y="1365"/>
                </a:lnTo>
                <a:lnTo>
                  <a:pt x="4356" y="1377"/>
                </a:lnTo>
                <a:lnTo>
                  <a:pt x="4360" y="1385"/>
                </a:lnTo>
                <a:lnTo>
                  <a:pt x="4360" y="1379"/>
                </a:lnTo>
                <a:lnTo>
                  <a:pt x="4366" y="1379"/>
                </a:lnTo>
                <a:lnTo>
                  <a:pt x="4374" y="1381"/>
                </a:lnTo>
                <a:lnTo>
                  <a:pt x="4384" y="1385"/>
                </a:lnTo>
                <a:lnTo>
                  <a:pt x="4396" y="1385"/>
                </a:lnTo>
                <a:lnTo>
                  <a:pt x="4416" y="1375"/>
                </a:lnTo>
                <a:lnTo>
                  <a:pt x="4435" y="1363"/>
                </a:lnTo>
                <a:lnTo>
                  <a:pt x="4455" y="1355"/>
                </a:lnTo>
                <a:lnTo>
                  <a:pt x="4445" y="1355"/>
                </a:lnTo>
                <a:lnTo>
                  <a:pt x="4443" y="1351"/>
                </a:lnTo>
                <a:lnTo>
                  <a:pt x="4445" y="1343"/>
                </a:lnTo>
                <a:lnTo>
                  <a:pt x="4451" y="1335"/>
                </a:lnTo>
                <a:lnTo>
                  <a:pt x="4459" y="1325"/>
                </a:lnTo>
                <a:lnTo>
                  <a:pt x="4465" y="1313"/>
                </a:lnTo>
                <a:lnTo>
                  <a:pt x="4471" y="1304"/>
                </a:lnTo>
                <a:lnTo>
                  <a:pt x="4479" y="1274"/>
                </a:lnTo>
                <a:lnTo>
                  <a:pt x="4485" y="1242"/>
                </a:lnTo>
                <a:lnTo>
                  <a:pt x="4485" y="1226"/>
                </a:lnTo>
                <a:lnTo>
                  <a:pt x="4481" y="1206"/>
                </a:lnTo>
                <a:lnTo>
                  <a:pt x="4477" y="1184"/>
                </a:lnTo>
                <a:lnTo>
                  <a:pt x="4471" y="1161"/>
                </a:lnTo>
                <a:lnTo>
                  <a:pt x="4467" y="1139"/>
                </a:lnTo>
                <a:lnTo>
                  <a:pt x="4467" y="1121"/>
                </a:lnTo>
                <a:lnTo>
                  <a:pt x="4469" y="1111"/>
                </a:lnTo>
                <a:lnTo>
                  <a:pt x="4461" y="1113"/>
                </a:lnTo>
                <a:lnTo>
                  <a:pt x="4453" y="1105"/>
                </a:lnTo>
                <a:lnTo>
                  <a:pt x="4445" y="1093"/>
                </a:lnTo>
                <a:lnTo>
                  <a:pt x="4439" y="1077"/>
                </a:lnTo>
                <a:lnTo>
                  <a:pt x="4433" y="1061"/>
                </a:lnTo>
                <a:lnTo>
                  <a:pt x="4433" y="1046"/>
                </a:lnTo>
                <a:lnTo>
                  <a:pt x="4433" y="1036"/>
                </a:lnTo>
                <a:lnTo>
                  <a:pt x="4437" y="1026"/>
                </a:lnTo>
                <a:lnTo>
                  <a:pt x="4433" y="1014"/>
                </a:lnTo>
                <a:lnTo>
                  <a:pt x="4429" y="1002"/>
                </a:lnTo>
                <a:lnTo>
                  <a:pt x="4425" y="988"/>
                </a:lnTo>
                <a:lnTo>
                  <a:pt x="4427" y="976"/>
                </a:lnTo>
                <a:lnTo>
                  <a:pt x="4435" y="958"/>
                </a:lnTo>
                <a:lnTo>
                  <a:pt x="4441" y="942"/>
                </a:lnTo>
                <a:lnTo>
                  <a:pt x="4443" y="923"/>
                </a:lnTo>
                <a:lnTo>
                  <a:pt x="4443" y="905"/>
                </a:lnTo>
                <a:lnTo>
                  <a:pt x="4441" y="889"/>
                </a:lnTo>
                <a:lnTo>
                  <a:pt x="4443" y="875"/>
                </a:lnTo>
                <a:lnTo>
                  <a:pt x="4449" y="861"/>
                </a:lnTo>
                <a:lnTo>
                  <a:pt x="4459" y="845"/>
                </a:lnTo>
                <a:lnTo>
                  <a:pt x="4463" y="841"/>
                </a:lnTo>
                <a:lnTo>
                  <a:pt x="4465" y="837"/>
                </a:lnTo>
                <a:lnTo>
                  <a:pt x="4469" y="837"/>
                </a:lnTo>
                <a:lnTo>
                  <a:pt x="4471" y="837"/>
                </a:lnTo>
                <a:lnTo>
                  <a:pt x="4475" y="835"/>
                </a:lnTo>
                <a:lnTo>
                  <a:pt x="4479" y="833"/>
                </a:lnTo>
                <a:lnTo>
                  <a:pt x="4485" y="817"/>
                </a:lnTo>
                <a:lnTo>
                  <a:pt x="4493" y="804"/>
                </a:lnTo>
                <a:lnTo>
                  <a:pt x="4503" y="790"/>
                </a:lnTo>
                <a:lnTo>
                  <a:pt x="4503" y="855"/>
                </a:lnTo>
                <a:lnTo>
                  <a:pt x="4509" y="839"/>
                </a:lnTo>
                <a:lnTo>
                  <a:pt x="4515" y="823"/>
                </a:lnTo>
                <a:lnTo>
                  <a:pt x="4517" y="833"/>
                </a:lnTo>
                <a:lnTo>
                  <a:pt x="4515" y="843"/>
                </a:lnTo>
                <a:lnTo>
                  <a:pt x="4513" y="853"/>
                </a:lnTo>
                <a:lnTo>
                  <a:pt x="4521" y="843"/>
                </a:lnTo>
                <a:lnTo>
                  <a:pt x="4523" y="829"/>
                </a:lnTo>
                <a:lnTo>
                  <a:pt x="4525" y="815"/>
                </a:lnTo>
                <a:lnTo>
                  <a:pt x="4525" y="800"/>
                </a:lnTo>
                <a:lnTo>
                  <a:pt x="4525" y="784"/>
                </a:lnTo>
                <a:lnTo>
                  <a:pt x="4527" y="772"/>
                </a:lnTo>
                <a:lnTo>
                  <a:pt x="4533" y="762"/>
                </a:lnTo>
                <a:lnTo>
                  <a:pt x="4542" y="756"/>
                </a:lnTo>
                <a:lnTo>
                  <a:pt x="4560" y="756"/>
                </a:lnTo>
                <a:lnTo>
                  <a:pt x="4554" y="742"/>
                </a:lnTo>
                <a:lnTo>
                  <a:pt x="4550" y="728"/>
                </a:lnTo>
                <a:lnTo>
                  <a:pt x="4548" y="716"/>
                </a:lnTo>
                <a:lnTo>
                  <a:pt x="4552" y="704"/>
                </a:lnTo>
                <a:lnTo>
                  <a:pt x="4566" y="692"/>
                </a:lnTo>
                <a:lnTo>
                  <a:pt x="4578" y="688"/>
                </a:lnTo>
                <a:lnTo>
                  <a:pt x="4592" y="692"/>
                </a:lnTo>
                <a:lnTo>
                  <a:pt x="4606" y="698"/>
                </a:lnTo>
                <a:lnTo>
                  <a:pt x="4620" y="698"/>
                </a:lnTo>
                <a:lnTo>
                  <a:pt x="4636" y="700"/>
                </a:lnTo>
                <a:lnTo>
                  <a:pt x="4652" y="708"/>
                </a:lnTo>
                <a:lnTo>
                  <a:pt x="4665" y="716"/>
                </a:lnTo>
                <a:lnTo>
                  <a:pt x="4681" y="722"/>
                </a:lnTo>
                <a:lnTo>
                  <a:pt x="4705" y="724"/>
                </a:lnTo>
                <a:lnTo>
                  <a:pt x="4723" y="732"/>
                </a:lnTo>
                <a:lnTo>
                  <a:pt x="4741" y="746"/>
                </a:lnTo>
                <a:lnTo>
                  <a:pt x="4749" y="756"/>
                </a:lnTo>
                <a:lnTo>
                  <a:pt x="4751" y="762"/>
                </a:lnTo>
                <a:lnTo>
                  <a:pt x="4749" y="766"/>
                </a:lnTo>
                <a:lnTo>
                  <a:pt x="4745" y="770"/>
                </a:lnTo>
                <a:lnTo>
                  <a:pt x="4741" y="778"/>
                </a:lnTo>
                <a:lnTo>
                  <a:pt x="4743" y="790"/>
                </a:lnTo>
                <a:lnTo>
                  <a:pt x="4751" y="800"/>
                </a:lnTo>
                <a:lnTo>
                  <a:pt x="4761" y="811"/>
                </a:lnTo>
                <a:lnTo>
                  <a:pt x="4767" y="821"/>
                </a:lnTo>
                <a:lnTo>
                  <a:pt x="4771" y="849"/>
                </a:lnTo>
                <a:lnTo>
                  <a:pt x="4773" y="879"/>
                </a:lnTo>
                <a:lnTo>
                  <a:pt x="4769" y="891"/>
                </a:lnTo>
                <a:lnTo>
                  <a:pt x="4761" y="901"/>
                </a:lnTo>
                <a:lnTo>
                  <a:pt x="4753" y="913"/>
                </a:lnTo>
                <a:lnTo>
                  <a:pt x="4749" y="927"/>
                </a:lnTo>
                <a:lnTo>
                  <a:pt x="4747" y="934"/>
                </a:lnTo>
                <a:lnTo>
                  <a:pt x="4741" y="946"/>
                </a:lnTo>
                <a:lnTo>
                  <a:pt x="4733" y="956"/>
                </a:lnTo>
                <a:lnTo>
                  <a:pt x="4727" y="968"/>
                </a:lnTo>
                <a:lnTo>
                  <a:pt x="4721" y="978"/>
                </a:lnTo>
                <a:lnTo>
                  <a:pt x="4719" y="988"/>
                </a:lnTo>
                <a:lnTo>
                  <a:pt x="4723" y="996"/>
                </a:lnTo>
                <a:lnTo>
                  <a:pt x="4733" y="1002"/>
                </a:lnTo>
                <a:lnTo>
                  <a:pt x="4751" y="1006"/>
                </a:lnTo>
                <a:lnTo>
                  <a:pt x="4759" y="1002"/>
                </a:lnTo>
                <a:lnTo>
                  <a:pt x="4769" y="990"/>
                </a:lnTo>
                <a:lnTo>
                  <a:pt x="4779" y="974"/>
                </a:lnTo>
                <a:lnTo>
                  <a:pt x="4788" y="956"/>
                </a:lnTo>
                <a:lnTo>
                  <a:pt x="4798" y="942"/>
                </a:lnTo>
                <a:lnTo>
                  <a:pt x="4806" y="932"/>
                </a:lnTo>
                <a:lnTo>
                  <a:pt x="4824" y="927"/>
                </a:lnTo>
                <a:lnTo>
                  <a:pt x="4840" y="931"/>
                </a:lnTo>
                <a:lnTo>
                  <a:pt x="4858" y="942"/>
                </a:lnTo>
                <a:lnTo>
                  <a:pt x="4872" y="962"/>
                </a:lnTo>
                <a:lnTo>
                  <a:pt x="4886" y="988"/>
                </a:lnTo>
                <a:lnTo>
                  <a:pt x="4898" y="1016"/>
                </a:lnTo>
                <a:lnTo>
                  <a:pt x="4906" y="1046"/>
                </a:lnTo>
                <a:lnTo>
                  <a:pt x="4911" y="1075"/>
                </a:lnTo>
                <a:lnTo>
                  <a:pt x="4915" y="1103"/>
                </a:lnTo>
                <a:lnTo>
                  <a:pt x="4915" y="1125"/>
                </a:lnTo>
                <a:lnTo>
                  <a:pt x="4911" y="1143"/>
                </a:lnTo>
                <a:lnTo>
                  <a:pt x="4902" y="1153"/>
                </a:lnTo>
                <a:lnTo>
                  <a:pt x="4902" y="1141"/>
                </a:lnTo>
                <a:lnTo>
                  <a:pt x="4900" y="1139"/>
                </a:lnTo>
                <a:lnTo>
                  <a:pt x="4896" y="1143"/>
                </a:lnTo>
                <a:lnTo>
                  <a:pt x="4888" y="1153"/>
                </a:lnTo>
                <a:lnTo>
                  <a:pt x="4882" y="1163"/>
                </a:lnTo>
                <a:lnTo>
                  <a:pt x="4874" y="1177"/>
                </a:lnTo>
                <a:lnTo>
                  <a:pt x="4868" y="1188"/>
                </a:lnTo>
                <a:lnTo>
                  <a:pt x="4862" y="1196"/>
                </a:lnTo>
                <a:lnTo>
                  <a:pt x="4860" y="1202"/>
                </a:lnTo>
                <a:lnTo>
                  <a:pt x="4854" y="1216"/>
                </a:lnTo>
                <a:lnTo>
                  <a:pt x="4850" y="1232"/>
                </a:lnTo>
                <a:lnTo>
                  <a:pt x="4848" y="1250"/>
                </a:lnTo>
                <a:lnTo>
                  <a:pt x="4844" y="1268"/>
                </a:lnTo>
                <a:lnTo>
                  <a:pt x="4838" y="1284"/>
                </a:lnTo>
                <a:lnTo>
                  <a:pt x="4828" y="1296"/>
                </a:lnTo>
                <a:lnTo>
                  <a:pt x="4812" y="1306"/>
                </a:lnTo>
                <a:lnTo>
                  <a:pt x="4828" y="1304"/>
                </a:lnTo>
                <a:lnTo>
                  <a:pt x="4850" y="1306"/>
                </a:lnTo>
                <a:lnTo>
                  <a:pt x="4872" y="1309"/>
                </a:lnTo>
                <a:lnTo>
                  <a:pt x="4892" y="1315"/>
                </a:lnTo>
                <a:lnTo>
                  <a:pt x="4906" y="1321"/>
                </a:lnTo>
                <a:lnTo>
                  <a:pt x="4913" y="1325"/>
                </a:lnTo>
                <a:lnTo>
                  <a:pt x="4923" y="1331"/>
                </a:lnTo>
                <a:lnTo>
                  <a:pt x="4939" y="1333"/>
                </a:lnTo>
                <a:lnTo>
                  <a:pt x="4961" y="1329"/>
                </a:lnTo>
                <a:lnTo>
                  <a:pt x="4983" y="1323"/>
                </a:lnTo>
                <a:lnTo>
                  <a:pt x="5005" y="1317"/>
                </a:lnTo>
                <a:lnTo>
                  <a:pt x="5025" y="1307"/>
                </a:lnTo>
                <a:lnTo>
                  <a:pt x="5038" y="1300"/>
                </a:lnTo>
                <a:lnTo>
                  <a:pt x="5048" y="1294"/>
                </a:lnTo>
                <a:lnTo>
                  <a:pt x="5086" y="1260"/>
                </a:lnTo>
                <a:lnTo>
                  <a:pt x="5122" y="1226"/>
                </a:lnTo>
                <a:lnTo>
                  <a:pt x="5163" y="1196"/>
                </a:lnTo>
                <a:lnTo>
                  <a:pt x="5165" y="1206"/>
                </a:lnTo>
                <a:lnTo>
                  <a:pt x="5167" y="1200"/>
                </a:lnTo>
                <a:lnTo>
                  <a:pt x="5171" y="1194"/>
                </a:lnTo>
                <a:lnTo>
                  <a:pt x="5175" y="1188"/>
                </a:lnTo>
                <a:lnTo>
                  <a:pt x="5183" y="1181"/>
                </a:lnTo>
                <a:lnTo>
                  <a:pt x="5213" y="1157"/>
                </a:lnTo>
                <a:lnTo>
                  <a:pt x="5241" y="1131"/>
                </a:lnTo>
                <a:lnTo>
                  <a:pt x="5249" y="1167"/>
                </a:lnTo>
                <a:lnTo>
                  <a:pt x="5247" y="1145"/>
                </a:lnTo>
                <a:lnTo>
                  <a:pt x="5253" y="1125"/>
                </a:lnTo>
                <a:lnTo>
                  <a:pt x="5265" y="1105"/>
                </a:lnTo>
                <a:lnTo>
                  <a:pt x="5280" y="1087"/>
                </a:lnTo>
                <a:lnTo>
                  <a:pt x="5296" y="1069"/>
                </a:lnTo>
                <a:lnTo>
                  <a:pt x="5310" y="1052"/>
                </a:lnTo>
                <a:lnTo>
                  <a:pt x="5318" y="1034"/>
                </a:lnTo>
                <a:lnTo>
                  <a:pt x="5320" y="1012"/>
                </a:lnTo>
                <a:lnTo>
                  <a:pt x="5312" y="988"/>
                </a:lnTo>
                <a:lnTo>
                  <a:pt x="5306" y="980"/>
                </a:lnTo>
                <a:lnTo>
                  <a:pt x="5298" y="972"/>
                </a:lnTo>
                <a:lnTo>
                  <a:pt x="5290" y="966"/>
                </a:lnTo>
                <a:lnTo>
                  <a:pt x="5286" y="958"/>
                </a:lnTo>
                <a:lnTo>
                  <a:pt x="5290" y="950"/>
                </a:lnTo>
                <a:lnTo>
                  <a:pt x="5304" y="940"/>
                </a:lnTo>
                <a:lnTo>
                  <a:pt x="5346" y="925"/>
                </a:lnTo>
                <a:lnTo>
                  <a:pt x="5390" y="915"/>
                </a:lnTo>
                <a:lnTo>
                  <a:pt x="5421" y="911"/>
                </a:lnTo>
                <a:lnTo>
                  <a:pt x="5453" y="911"/>
                </a:lnTo>
                <a:lnTo>
                  <a:pt x="5481" y="909"/>
                </a:lnTo>
                <a:lnTo>
                  <a:pt x="5509" y="903"/>
                </a:lnTo>
                <a:lnTo>
                  <a:pt x="5532" y="891"/>
                </a:lnTo>
                <a:lnTo>
                  <a:pt x="5556" y="867"/>
                </a:lnTo>
                <a:lnTo>
                  <a:pt x="5566" y="857"/>
                </a:lnTo>
                <a:lnTo>
                  <a:pt x="5578" y="847"/>
                </a:lnTo>
                <a:lnTo>
                  <a:pt x="5588" y="835"/>
                </a:lnTo>
                <a:lnTo>
                  <a:pt x="5592" y="823"/>
                </a:lnTo>
                <a:lnTo>
                  <a:pt x="5588" y="809"/>
                </a:lnTo>
                <a:lnTo>
                  <a:pt x="5582" y="798"/>
                </a:lnTo>
                <a:lnTo>
                  <a:pt x="5574" y="786"/>
                </a:lnTo>
                <a:lnTo>
                  <a:pt x="5582" y="782"/>
                </a:lnTo>
                <a:lnTo>
                  <a:pt x="5586" y="776"/>
                </a:lnTo>
                <a:lnTo>
                  <a:pt x="5590" y="770"/>
                </a:lnTo>
                <a:lnTo>
                  <a:pt x="5592" y="762"/>
                </a:lnTo>
                <a:lnTo>
                  <a:pt x="5586" y="768"/>
                </a:lnTo>
                <a:lnTo>
                  <a:pt x="5582" y="770"/>
                </a:lnTo>
                <a:lnTo>
                  <a:pt x="5578" y="770"/>
                </a:lnTo>
                <a:lnTo>
                  <a:pt x="5576" y="768"/>
                </a:lnTo>
                <a:lnTo>
                  <a:pt x="5576" y="762"/>
                </a:lnTo>
                <a:lnTo>
                  <a:pt x="5578" y="754"/>
                </a:lnTo>
                <a:lnTo>
                  <a:pt x="5572" y="758"/>
                </a:lnTo>
                <a:lnTo>
                  <a:pt x="5568" y="760"/>
                </a:lnTo>
                <a:lnTo>
                  <a:pt x="5568" y="766"/>
                </a:lnTo>
                <a:lnTo>
                  <a:pt x="5570" y="772"/>
                </a:lnTo>
                <a:lnTo>
                  <a:pt x="5564" y="756"/>
                </a:lnTo>
                <a:lnTo>
                  <a:pt x="5566" y="740"/>
                </a:lnTo>
                <a:lnTo>
                  <a:pt x="5576" y="724"/>
                </a:lnTo>
                <a:lnTo>
                  <a:pt x="5588" y="708"/>
                </a:lnTo>
                <a:lnTo>
                  <a:pt x="5600" y="692"/>
                </a:lnTo>
                <a:lnTo>
                  <a:pt x="5608" y="677"/>
                </a:lnTo>
                <a:lnTo>
                  <a:pt x="5620" y="651"/>
                </a:lnTo>
                <a:lnTo>
                  <a:pt x="5632" y="625"/>
                </a:lnTo>
                <a:lnTo>
                  <a:pt x="5649" y="603"/>
                </a:lnTo>
                <a:lnTo>
                  <a:pt x="5671" y="585"/>
                </a:lnTo>
                <a:lnTo>
                  <a:pt x="5685" y="577"/>
                </a:lnTo>
                <a:lnTo>
                  <a:pt x="5705" y="567"/>
                </a:lnTo>
                <a:lnTo>
                  <a:pt x="5731" y="557"/>
                </a:lnTo>
                <a:lnTo>
                  <a:pt x="5758" y="546"/>
                </a:lnTo>
                <a:lnTo>
                  <a:pt x="5786" y="538"/>
                </a:lnTo>
                <a:lnTo>
                  <a:pt x="5812" y="530"/>
                </a:lnTo>
                <a:lnTo>
                  <a:pt x="5832" y="528"/>
                </a:lnTo>
                <a:lnTo>
                  <a:pt x="5846" y="530"/>
                </a:lnTo>
                <a:lnTo>
                  <a:pt x="5852" y="526"/>
                </a:lnTo>
                <a:lnTo>
                  <a:pt x="5866" y="520"/>
                </a:lnTo>
                <a:lnTo>
                  <a:pt x="5885" y="514"/>
                </a:lnTo>
                <a:lnTo>
                  <a:pt x="5909" y="506"/>
                </a:lnTo>
                <a:lnTo>
                  <a:pt x="5935" y="498"/>
                </a:lnTo>
                <a:lnTo>
                  <a:pt x="5957" y="492"/>
                </a:lnTo>
                <a:lnTo>
                  <a:pt x="5977" y="486"/>
                </a:lnTo>
                <a:lnTo>
                  <a:pt x="5987" y="482"/>
                </a:lnTo>
                <a:lnTo>
                  <a:pt x="6002" y="478"/>
                </a:lnTo>
                <a:lnTo>
                  <a:pt x="6016" y="476"/>
                </a:lnTo>
                <a:lnTo>
                  <a:pt x="6030" y="472"/>
                </a:lnTo>
                <a:lnTo>
                  <a:pt x="6040" y="464"/>
                </a:lnTo>
                <a:lnTo>
                  <a:pt x="6044" y="450"/>
                </a:lnTo>
                <a:lnTo>
                  <a:pt x="6046" y="440"/>
                </a:lnTo>
                <a:lnTo>
                  <a:pt x="6048" y="429"/>
                </a:lnTo>
                <a:lnTo>
                  <a:pt x="6052" y="419"/>
                </a:lnTo>
                <a:lnTo>
                  <a:pt x="6062" y="413"/>
                </a:lnTo>
                <a:lnTo>
                  <a:pt x="6076" y="405"/>
                </a:lnTo>
                <a:lnTo>
                  <a:pt x="6090" y="397"/>
                </a:lnTo>
                <a:lnTo>
                  <a:pt x="6102" y="389"/>
                </a:lnTo>
                <a:lnTo>
                  <a:pt x="6112" y="383"/>
                </a:lnTo>
                <a:lnTo>
                  <a:pt x="6116" y="381"/>
                </a:lnTo>
                <a:lnTo>
                  <a:pt x="6108" y="365"/>
                </a:lnTo>
                <a:lnTo>
                  <a:pt x="6108" y="349"/>
                </a:lnTo>
                <a:lnTo>
                  <a:pt x="6114" y="331"/>
                </a:lnTo>
                <a:lnTo>
                  <a:pt x="6119" y="313"/>
                </a:lnTo>
                <a:lnTo>
                  <a:pt x="6125" y="296"/>
                </a:lnTo>
                <a:lnTo>
                  <a:pt x="6125" y="278"/>
                </a:lnTo>
                <a:lnTo>
                  <a:pt x="6121" y="248"/>
                </a:lnTo>
                <a:lnTo>
                  <a:pt x="6119" y="212"/>
                </a:lnTo>
                <a:lnTo>
                  <a:pt x="6121" y="179"/>
                </a:lnTo>
                <a:lnTo>
                  <a:pt x="6125" y="149"/>
                </a:lnTo>
                <a:lnTo>
                  <a:pt x="6129" y="129"/>
                </a:lnTo>
                <a:lnTo>
                  <a:pt x="6133" y="105"/>
                </a:lnTo>
                <a:lnTo>
                  <a:pt x="6137" y="79"/>
                </a:lnTo>
                <a:lnTo>
                  <a:pt x="6145" y="57"/>
                </a:lnTo>
                <a:lnTo>
                  <a:pt x="6153" y="36"/>
                </a:lnTo>
                <a:lnTo>
                  <a:pt x="6167" y="20"/>
                </a:lnTo>
                <a:lnTo>
                  <a:pt x="6177" y="16"/>
                </a:lnTo>
                <a:lnTo>
                  <a:pt x="6183" y="22"/>
                </a:lnTo>
                <a:lnTo>
                  <a:pt x="6189" y="30"/>
                </a:lnTo>
                <a:lnTo>
                  <a:pt x="6195" y="40"/>
                </a:lnTo>
                <a:lnTo>
                  <a:pt x="6201" y="46"/>
                </a:lnTo>
                <a:lnTo>
                  <a:pt x="6215" y="48"/>
                </a:lnTo>
                <a:lnTo>
                  <a:pt x="6229" y="42"/>
                </a:lnTo>
                <a:lnTo>
                  <a:pt x="6240" y="30"/>
                </a:lnTo>
                <a:lnTo>
                  <a:pt x="6248" y="20"/>
                </a:lnTo>
                <a:lnTo>
                  <a:pt x="6268" y="4"/>
                </a:lnTo>
                <a:lnTo>
                  <a:pt x="6286" y="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0">
            <a:noFill/>
            <a:prstDash val="solid"/>
            <a:round/>
            <a:headEnd/>
            <a:tailEnd/>
          </a:ln>
          <a:effectLst>
            <a:outerShdw blurRad="50800" dist="38100" dir="5400000" algn="t" rotWithShape="0">
              <a:prstClr val="black">
                <a:alpha val="40000"/>
              </a:prstClr>
            </a:outerShdw>
          </a:effectLst>
        </p:spPr>
        <p:txBody>
          <a:bodyPr vert="horz" wrap="square" lIns="68482" tIns="34242" rIns="68482" bIns="34242" numCol="1" anchor="t" anchorCtr="0" compatLnSpc="1">
            <a:prstTxWarp prst="textNoShape">
              <a:avLst/>
            </a:prstTxWarp>
          </a:bodyPr>
          <a:lstStyle/>
          <a:p>
            <a:pPr defTabSz="877513"/>
            <a:endParaRPr lang="en-US" sz="1720" dirty="0">
              <a:solidFill>
                <a:srgbClr val="3F3F3F"/>
              </a:solidFill>
              <a:latin typeface="Montserrat" panose="00000500000000000000" pitchFamily="2" charset="0"/>
              <a:sym typeface="Tiempos Headline"/>
            </a:endParaRPr>
          </a:p>
        </p:txBody>
      </p:sp>
      <p:sp>
        <p:nvSpPr>
          <p:cNvPr id="20" name="Title 32">
            <a:extLst>
              <a:ext uri="{FF2B5EF4-FFF2-40B4-BE49-F238E27FC236}">
                <a16:creationId xmlns:a16="http://schemas.microsoft.com/office/drawing/2014/main" id="{9C83D92D-5B9E-4E1E-8257-39B54A3F52ED}"/>
              </a:ext>
            </a:extLst>
          </p:cNvPr>
          <p:cNvSpPr txBox="1">
            <a:spLocks/>
          </p:cNvSpPr>
          <p:nvPr/>
        </p:nvSpPr>
        <p:spPr>
          <a:xfrm>
            <a:off x="557639" y="497004"/>
            <a:ext cx="9573622" cy="713046"/>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800" b="1" kern="1200">
                <a:solidFill>
                  <a:srgbClr val="0B315E"/>
                </a:solidFill>
                <a:latin typeface="+mj-lt"/>
                <a:ea typeface="+mj-ea"/>
                <a:cs typeface="+mj-cs"/>
              </a:defRPr>
            </a:lvl1pPr>
          </a:lstStyle>
          <a:p>
            <a:pPr defTabSz="457063">
              <a:defRPr/>
            </a:pPr>
            <a:r>
              <a:rPr lang="en-US" sz="2799" dirty="0">
                <a:solidFill>
                  <a:srgbClr val="3F3F3F"/>
                </a:solidFill>
                <a:latin typeface="CVS Health Sans"/>
              </a:rPr>
              <a:t>You are covered in or out of network</a:t>
            </a:r>
          </a:p>
        </p:txBody>
      </p:sp>
      <p:sp>
        <p:nvSpPr>
          <p:cNvPr id="21" name="TextBox 20">
            <a:extLst>
              <a:ext uri="{FF2B5EF4-FFF2-40B4-BE49-F238E27FC236}">
                <a16:creationId xmlns:a16="http://schemas.microsoft.com/office/drawing/2014/main" id="{483FCB23-27FF-42BF-ACFB-2BE61072A7FC}"/>
              </a:ext>
            </a:extLst>
          </p:cNvPr>
          <p:cNvSpPr txBox="1"/>
          <p:nvPr/>
        </p:nvSpPr>
        <p:spPr>
          <a:xfrm>
            <a:off x="672205" y="4363862"/>
            <a:ext cx="2193989" cy="1097280"/>
          </a:xfrm>
          <a:prstGeom prst="rect">
            <a:avLst/>
          </a:prstGeom>
          <a:solidFill>
            <a:srgbClr val="E4E4E4"/>
          </a:solidFill>
          <a:effectLst>
            <a:outerShdw blurRad="50800" dist="38100" dir="5400000" algn="t" rotWithShape="0">
              <a:prstClr val="black">
                <a:alpha val="40000"/>
              </a:prstClr>
            </a:outerShdw>
          </a:effectLst>
        </p:spPr>
        <p:txBody>
          <a:bodyPr wrap="square" lIns="91416" tIns="91416" rIns="91416" bIns="91416" rtlCol="0" anchor="t">
            <a:noAutofit/>
          </a:bodyPr>
          <a:lstStyle/>
          <a:p>
            <a:pPr algn="ctr" defTabSz="192502" fontAlgn="base">
              <a:spcBef>
                <a:spcPts val="506"/>
              </a:spcBef>
              <a:defRPr/>
            </a:pPr>
            <a:r>
              <a:rPr lang="en-US" sz="2798" b="1" dirty="0">
                <a:solidFill>
                  <a:srgbClr val="7D3F98"/>
                </a:solidFill>
                <a:latin typeface="CVS Health Sans" panose="020B0504020202020204" pitchFamily="34" charset="0"/>
                <a:ea typeface="Open Sans" panose="020B0606030504020204" pitchFamily="34" charset="0"/>
                <a:cs typeface="Open Sans" panose="020B0606030504020204" pitchFamily="34" charset="0"/>
              </a:rPr>
              <a:t>1.1M+</a:t>
            </a:r>
          </a:p>
          <a:p>
            <a:pPr algn="ctr" defTabSz="192502" fontAlgn="base">
              <a:defRPr/>
            </a:pPr>
            <a:r>
              <a:rPr lang="en-US" sz="1200" dirty="0">
                <a:solidFill>
                  <a:srgbClr val="3F3F3F"/>
                </a:solidFill>
                <a:latin typeface="CVS Health Sans" panose="020B0504020202020204" pitchFamily="34" charset="0"/>
                <a:ea typeface="Open Sans Semibold" panose="020B0706030804020204" pitchFamily="34" charset="0"/>
                <a:cs typeface="Open Sans Semibold" panose="020B0706030804020204" pitchFamily="34" charset="0"/>
              </a:rPr>
              <a:t>Providers in the Aetna® national network*</a:t>
            </a:r>
          </a:p>
        </p:txBody>
      </p:sp>
      <p:sp>
        <p:nvSpPr>
          <p:cNvPr id="22" name="TextBox 21">
            <a:extLst>
              <a:ext uri="{FF2B5EF4-FFF2-40B4-BE49-F238E27FC236}">
                <a16:creationId xmlns:a16="http://schemas.microsoft.com/office/drawing/2014/main" id="{9D40151E-538E-46B6-A574-5ED21B629394}"/>
              </a:ext>
            </a:extLst>
          </p:cNvPr>
          <p:cNvSpPr txBox="1"/>
          <p:nvPr/>
        </p:nvSpPr>
        <p:spPr>
          <a:xfrm>
            <a:off x="3417455" y="4363862"/>
            <a:ext cx="2193989" cy="1097280"/>
          </a:xfrm>
          <a:prstGeom prst="rect">
            <a:avLst/>
          </a:prstGeom>
          <a:solidFill>
            <a:srgbClr val="E4E4E4"/>
          </a:solidFill>
          <a:effectLst>
            <a:outerShdw blurRad="50800" dist="38100" dir="5400000" algn="t" rotWithShape="0">
              <a:prstClr val="black">
                <a:alpha val="40000"/>
              </a:prstClr>
            </a:outerShdw>
          </a:effectLst>
        </p:spPr>
        <p:txBody>
          <a:bodyPr wrap="square" lIns="91416" tIns="91416" rIns="91416" bIns="91416" rtlCol="0" anchor="t">
            <a:noAutofit/>
          </a:bodyPr>
          <a:lstStyle/>
          <a:p>
            <a:pPr algn="ctr" defTabSz="192502" fontAlgn="base">
              <a:spcBef>
                <a:spcPts val="506"/>
              </a:spcBef>
              <a:defRPr/>
            </a:pPr>
            <a:r>
              <a:rPr lang="en-US" sz="2798" b="1" dirty="0">
                <a:solidFill>
                  <a:srgbClr val="7D3F98"/>
                </a:solidFill>
                <a:latin typeface="CVS Health Sans" panose="020B0504020202020204" pitchFamily="34" charset="0"/>
                <a:ea typeface="Open Sans" panose="020B0606030504020204" pitchFamily="34" charset="0"/>
                <a:cs typeface="Open Sans" panose="020B0606030504020204" pitchFamily="34" charset="0"/>
              </a:rPr>
              <a:t>4,300+</a:t>
            </a:r>
          </a:p>
          <a:p>
            <a:pPr algn="ctr" defTabSz="192502" fontAlgn="base">
              <a:defRPr/>
            </a:pPr>
            <a:r>
              <a:rPr lang="en-US" sz="1200" dirty="0">
                <a:solidFill>
                  <a:srgbClr val="3F3F3F"/>
                </a:solidFill>
                <a:latin typeface="CVS Health Sans" panose="020B0504020202020204" pitchFamily="34" charset="0"/>
                <a:ea typeface="Open Sans Semibold" panose="020B0706030804020204" pitchFamily="34" charset="0"/>
                <a:cs typeface="Open Sans Semibold" panose="020B0706030804020204" pitchFamily="34" charset="0"/>
              </a:rPr>
              <a:t>Hospitals in the Aetna national network</a:t>
            </a:r>
          </a:p>
        </p:txBody>
      </p:sp>
      <p:sp>
        <p:nvSpPr>
          <p:cNvPr id="36" name="TextBox 35">
            <a:extLst>
              <a:ext uri="{FF2B5EF4-FFF2-40B4-BE49-F238E27FC236}">
                <a16:creationId xmlns:a16="http://schemas.microsoft.com/office/drawing/2014/main" id="{3151C200-EA1D-4E91-80FF-48A4209350DA}"/>
              </a:ext>
            </a:extLst>
          </p:cNvPr>
          <p:cNvSpPr txBox="1"/>
          <p:nvPr/>
        </p:nvSpPr>
        <p:spPr>
          <a:xfrm>
            <a:off x="557638" y="6089144"/>
            <a:ext cx="4426013" cy="218687"/>
          </a:xfrm>
          <a:prstGeom prst="rect">
            <a:avLst/>
          </a:prstGeom>
          <a:noFill/>
        </p:spPr>
        <p:txBody>
          <a:bodyPr wrap="square" lIns="0" tIns="0" rIns="0" bIns="0" rtlCol="0">
            <a:noAutofit/>
          </a:bodyPr>
          <a:lstStyle/>
          <a:p>
            <a:pPr defTabSz="342008" fontAlgn="base">
              <a:defRPr/>
            </a:pPr>
            <a:r>
              <a:rPr lang="en-US" sz="1000" kern="0" baseline="30000" dirty="0">
                <a:solidFill>
                  <a:srgbClr val="3F3F3F"/>
                </a:solidFill>
                <a:latin typeface="CVS Health Sans" panose="020B0504020202020204" pitchFamily="34" charset="0"/>
              </a:rPr>
              <a:t>*</a:t>
            </a:r>
            <a:r>
              <a:rPr lang="en-US" sz="1000" kern="0" dirty="0">
                <a:solidFill>
                  <a:srgbClr val="3F3F3F"/>
                </a:solidFill>
                <a:latin typeface="CVS Health Sans" panose="020B0504020202020204" pitchFamily="34" charset="0"/>
              </a:rPr>
              <a:t>The Aetna Medicare Advantage PPO network as of January 2023.</a:t>
            </a:r>
          </a:p>
        </p:txBody>
      </p:sp>
      <p:sp>
        <p:nvSpPr>
          <p:cNvPr id="2" name="Content Placeholder 2">
            <a:extLst>
              <a:ext uri="{FF2B5EF4-FFF2-40B4-BE49-F238E27FC236}">
                <a16:creationId xmlns:a16="http://schemas.microsoft.com/office/drawing/2014/main" id="{BD1EC77C-A197-81C5-6B8D-E6D429B9DC4B}"/>
              </a:ext>
            </a:extLst>
          </p:cNvPr>
          <p:cNvSpPr txBox="1">
            <a:spLocks/>
          </p:cNvSpPr>
          <p:nvPr/>
        </p:nvSpPr>
        <p:spPr>
          <a:xfrm>
            <a:off x="6094412" y="1210050"/>
            <a:ext cx="5765492" cy="4714240"/>
          </a:xfrm>
          <a:prstGeom prst="rect">
            <a:avLst/>
          </a:prstGeom>
        </p:spPr>
        <p:txBody>
          <a:bodyPr/>
          <a:lst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Lucida Grande"/>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a:lstStyle>
          <a:p>
            <a:pPr>
              <a:spcBef>
                <a:spcPts val="0"/>
              </a:spcBef>
              <a:spcAft>
                <a:spcPts val="600"/>
              </a:spcAft>
              <a:buClr>
                <a:schemeClr val="accent2"/>
              </a:buClr>
            </a:pPr>
            <a:r>
              <a:rPr lang="en-US" sz="1800" b="1" dirty="0"/>
              <a:t>Aetna Medicare Advantage Preferred </a:t>
            </a:r>
            <a:br>
              <a:rPr lang="en-US" sz="1800" b="1" dirty="0"/>
            </a:br>
            <a:r>
              <a:rPr lang="en-US" sz="1800" b="1" dirty="0"/>
              <a:t>Provider Organization  ESA</a:t>
            </a:r>
          </a:p>
          <a:p>
            <a:pPr marL="285750" indent="-285750">
              <a:spcBef>
                <a:spcPts val="0"/>
              </a:spcBef>
              <a:spcAft>
                <a:spcPts val="600"/>
              </a:spcAft>
              <a:buClr>
                <a:schemeClr val="accent2"/>
              </a:buClr>
              <a:buFont typeface="Arial" panose="020B0604020202020204" pitchFamily="34" charset="0"/>
              <a:buChar char="•"/>
            </a:pPr>
            <a:r>
              <a:rPr lang="en-US" sz="1600" dirty="0"/>
              <a:t>Access to providers nationwide</a:t>
            </a:r>
          </a:p>
          <a:p>
            <a:pPr marL="285750" indent="-285750">
              <a:spcBef>
                <a:spcPts val="0"/>
              </a:spcBef>
              <a:spcAft>
                <a:spcPts val="600"/>
              </a:spcAft>
              <a:buClr>
                <a:schemeClr val="accent2"/>
              </a:buClr>
              <a:buFont typeface="Arial" panose="020B0604020202020204" pitchFamily="34" charset="0"/>
              <a:buChar char="•"/>
            </a:pPr>
            <a:r>
              <a:rPr lang="en-US" sz="1600" dirty="0"/>
              <a:t>No referrals needed</a:t>
            </a:r>
          </a:p>
          <a:p>
            <a:pPr marL="285750" indent="-285750">
              <a:spcBef>
                <a:spcPts val="0"/>
              </a:spcBef>
              <a:spcAft>
                <a:spcPts val="600"/>
              </a:spcAft>
              <a:buClr>
                <a:schemeClr val="accent2"/>
              </a:buClr>
              <a:buFont typeface="Arial" panose="020B0604020202020204" pitchFamily="34" charset="0"/>
              <a:buChar char="•"/>
            </a:pPr>
            <a:r>
              <a:rPr lang="en-US" sz="1600" dirty="0"/>
              <a:t>Over </a:t>
            </a:r>
            <a:r>
              <a:rPr lang="en-US" sz="1800" b="1" dirty="0">
                <a:solidFill>
                  <a:schemeClr val="accent2"/>
                </a:solidFill>
              </a:rPr>
              <a:t>1,100,000</a:t>
            </a:r>
            <a:r>
              <a:rPr lang="en-US" sz="1600" dirty="0"/>
              <a:t> network providers and over</a:t>
            </a:r>
            <a:r>
              <a:rPr lang="en-US" sz="1600" b="1" dirty="0"/>
              <a:t> </a:t>
            </a:r>
            <a:br>
              <a:rPr lang="en-US" sz="1600" b="1" dirty="0"/>
            </a:br>
            <a:r>
              <a:rPr lang="en-US" sz="1800" b="1" dirty="0">
                <a:solidFill>
                  <a:schemeClr val="accent2"/>
                </a:solidFill>
              </a:rPr>
              <a:t>4,300</a:t>
            </a:r>
            <a:r>
              <a:rPr lang="en-US" sz="1800" b="1" dirty="0"/>
              <a:t> </a:t>
            </a:r>
            <a:r>
              <a:rPr lang="en-US" sz="1600" dirty="0"/>
              <a:t>network hospitals*</a:t>
            </a:r>
          </a:p>
          <a:p>
            <a:pPr marL="285750" indent="-285750">
              <a:spcBef>
                <a:spcPts val="0"/>
              </a:spcBef>
              <a:spcAft>
                <a:spcPts val="600"/>
              </a:spcAft>
              <a:buClr>
                <a:schemeClr val="accent2"/>
              </a:buClr>
              <a:buFont typeface="Arial" panose="020B0604020202020204" pitchFamily="34" charset="0"/>
              <a:buChar char="•"/>
            </a:pPr>
            <a:r>
              <a:rPr lang="en-US" sz="1600" dirty="0"/>
              <a:t>See any doctor at the same in-network cost share, as long as they are:</a:t>
            </a:r>
          </a:p>
          <a:p>
            <a:pPr marL="519113" lvl="2">
              <a:spcBef>
                <a:spcPts val="0"/>
              </a:spcBef>
              <a:spcAft>
                <a:spcPts val="600"/>
              </a:spcAft>
            </a:pPr>
            <a:r>
              <a:rPr lang="en-US" sz="1600" dirty="0"/>
              <a:t>Eligible to receive payment under Medicare</a:t>
            </a:r>
          </a:p>
          <a:p>
            <a:pPr marL="519113" lvl="2">
              <a:spcBef>
                <a:spcPts val="0"/>
              </a:spcBef>
              <a:spcAft>
                <a:spcPts val="600"/>
              </a:spcAft>
            </a:pPr>
            <a:r>
              <a:rPr lang="en-US" sz="1600" dirty="0"/>
              <a:t>Willing to bill and accept payment from Aetna</a:t>
            </a:r>
          </a:p>
          <a:p>
            <a:pPr marL="285750" indent="-285750">
              <a:spcBef>
                <a:spcPts val="0"/>
              </a:spcBef>
              <a:spcAft>
                <a:spcPts val="600"/>
              </a:spcAft>
              <a:buClr>
                <a:schemeClr val="accent2"/>
              </a:buClr>
              <a:buFont typeface="Arial" panose="020B0604020202020204" pitchFamily="34" charset="0"/>
              <a:buChar char="•"/>
            </a:pPr>
            <a:r>
              <a:rPr lang="en-US" sz="1600" dirty="0"/>
              <a:t>Covers you nationally when traveling</a:t>
            </a:r>
          </a:p>
          <a:p>
            <a:pPr marL="285750" indent="-285750">
              <a:spcBef>
                <a:spcPts val="0"/>
              </a:spcBef>
              <a:spcAft>
                <a:spcPts val="600"/>
              </a:spcAft>
              <a:buClr>
                <a:schemeClr val="accent2"/>
              </a:buClr>
              <a:buFont typeface="Arial" panose="020B0604020202020204" pitchFamily="34" charset="0"/>
              <a:buChar char="•"/>
            </a:pPr>
            <a:r>
              <a:rPr lang="en-US" sz="1600" dirty="0"/>
              <a:t>Worldwide coverage for emergency and urgent care</a:t>
            </a:r>
          </a:p>
          <a:p>
            <a:pPr>
              <a:spcBef>
                <a:spcPts val="0"/>
              </a:spcBef>
              <a:spcAft>
                <a:spcPts val="600"/>
              </a:spcAft>
              <a:buClr>
                <a:schemeClr val="accent2"/>
              </a:buClr>
            </a:pPr>
            <a:endParaRPr lang="en-US" sz="1600" b="0" dirty="0">
              <a:solidFill>
                <a:schemeClr val="tx2"/>
              </a:solidFill>
            </a:endParaRPr>
          </a:p>
          <a:p>
            <a:pPr>
              <a:spcBef>
                <a:spcPts val="0"/>
              </a:spcBef>
              <a:spcAft>
                <a:spcPts val="600"/>
              </a:spcAft>
              <a:buClr>
                <a:schemeClr val="accent2"/>
              </a:buClr>
            </a:pPr>
            <a:endParaRPr lang="en-US" sz="1600" dirty="0"/>
          </a:p>
          <a:p>
            <a:pPr>
              <a:spcBef>
                <a:spcPts val="0"/>
              </a:spcBef>
              <a:spcAft>
                <a:spcPts val="600"/>
              </a:spcAft>
              <a:buClr>
                <a:schemeClr val="accent2"/>
              </a:buClr>
            </a:pPr>
            <a:r>
              <a:rPr lang="en-US" sz="1600" b="0" dirty="0">
                <a:solidFill>
                  <a:schemeClr val="tx2"/>
                </a:solidFill>
              </a:rPr>
              <a:t>Call us at </a:t>
            </a:r>
            <a:r>
              <a:rPr lang="en-US" sz="1600" b="1" dirty="0">
                <a:solidFill>
                  <a:schemeClr val="tx2"/>
                </a:solidFill>
              </a:rPr>
              <a:t>1-800-307-4830 (TTY: 711)</a:t>
            </a:r>
            <a:r>
              <a:rPr lang="en-US" sz="1600" dirty="0">
                <a:solidFill>
                  <a:schemeClr val="tx2"/>
                </a:solidFill>
              </a:rPr>
              <a:t>,</a:t>
            </a:r>
            <a:br>
              <a:rPr lang="en-US" sz="1600" dirty="0">
                <a:solidFill>
                  <a:schemeClr val="tx2"/>
                </a:solidFill>
              </a:rPr>
            </a:br>
            <a:r>
              <a:rPr lang="en-US" sz="1600" b="0" dirty="0">
                <a:solidFill>
                  <a:schemeClr val="tx2"/>
                </a:solidFill>
              </a:rPr>
              <a:t>Monday through Friday, 8 AM to 9 PM ET</a:t>
            </a:r>
          </a:p>
          <a:p>
            <a:pPr marL="285750" indent="-285750">
              <a:spcBef>
                <a:spcPts val="0"/>
              </a:spcBef>
              <a:spcAft>
                <a:spcPts val="600"/>
              </a:spcAft>
              <a:buClr>
                <a:schemeClr val="accent2"/>
              </a:buClr>
              <a:buFont typeface="Arial" panose="020B0604020202020204" pitchFamily="34" charset="0"/>
              <a:buChar char="•"/>
            </a:pPr>
            <a:endParaRPr lang="en-US" sz="1600" dirty="0"/>
          </a:p>
        </p:txBody>
      </p:sp>
    </p:spTree>
    <p:extLst>
      <p:ext uri="{BB962C8B-B14F-4D97-AF65-F5344CB8AC3E}">
        <p14:creationId xmlns:p14="http://schemas.microsoft.com/office/powerpoint/2010/main" val="1698535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Medical benefits designed </a:t>
            </a:r>
            <a:br>
              <a:rPr lang="en-US" dirty="0"/>
            </a:br>
            <a:r>
              <a:rPr lang="en-US" dirty="0"/>
              <a:t>for Fresno Unified School District retirees</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108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2637-E48F-4A05-A4AB-BE9B833F8D89}"/>
              </a:ext>
            </a:extLst>
          </p:cNvPr>
          <p:cNvSpPr>
            <a:spLocks noGrp="1"/>
          </p:cNvSpPr>
          <p:nvPr>
            <p:ph type="title"/>
          </p:nvPr>
        </p:nvSpPr>
        <p:spPr>
          <a:xfrm>
            <a:off x="1525972" y="537510"/>
            <a:ext cx="9665208" cy="713232"/>
          </a:xfrm>
        </p:spPr>
        <p:txBody>
          <a:bodyPr/>
          <a:lstStyle/>
          <a:p>
            <a:r>
              <a:rPr lang="en-US" b="1" dirty="0"/>
              <a:t>Let’s look at your </a:t>
            </a:r>
            <a:r>
              <a:rPr lang="en-US" dirty="0"/>
              <a:t>2024</a:t>
            </a:r>
            <a:r>
              <a:rPr lang="en-US" b="1" dirty="0"/>
              <a:t> medical benefits</a:t>
            </a:r>
          </a:p>
        </p:txBody>
      </p:sp>
      <p:graphicFrame>
        <p:nvGraphicFramePr>
          <p:cNvPr id="3" name="Table 2">
            <a:extLst>
              <a:ext uri="{FF2B5EF4-FFF2-40B4-BE49-F238E27FC236}">
                <a16:creationId xmlns:a16="http://schemas.microsoft.com/office/drawing/2014/main" id="{E7B138BA-0CB8-4E95-AD69-8A8170CB0A50}"/>
              </a:ext>
            </a:extLst>
          </p:cNvPr>
          <p:cNvGraphicFramePr>
            <a:graphicFrameLocks noGrp="1"/>
          </p:cNvGraphicFramePr>
          <p:nvPr>
            <p:extLst>
              <p:ext uri="{D42A27DB-BD31-4B8C-83A1-F6EECF244321}">
                <p14:modId xmlns:p14="http://schemas.microsoft.com/office/powerpoint/2010/main" val="56532569"/>
              </p:ext>
            </p:extLst>
          </p:nvPr>
        </p:nvGraphicFramePr>
        <p:xfrm>
          <a:off x="557784" y="1244899"/>
          <a:ext cx="10342846" cy="5117592"/>
        </p:xfrm>
        <a:graphic>
          <a:graphicData uri="http://schemas.openxmlformats.org/drawingml/2006/table">
            <a:tbl>
              <a:tblPr firstRow="1" bandRow="1">
                <a:tableStyleId>{21E4AEA4-8DFA-4A89-87EB-49C32662AFE0}</a:tableStyleId>
              </a:tblPr>
              <a:tblGrid>
                <a:gridCol w="2437194">
                  <a:extLst>
                    <a:ext uri="{9D8B030D-6E8A-4147-A177-3AD203B41FA5}">
                      <a16:colId xmlns:a16="http://schemas.microsoft.com/office/drawing/2014/main" val="20000"/>
                    </a:ext>
                  </a:extLst>
                </a:gridCol>
                <a:gridCol w="7905652">
                  <a:extLst>
                    <a:ext uri="{9D8B030D-6E8A-4147-A177-3AD203B41FA5}">
                      <a16:colId xmlns:a16="http://schemas.microsoft.com/office/drawing/2014/main" val="20001"/>
                    </a:ext>
                  </a:extLst>
                </a:gridCol>
              </a:tblGrid>
              <a:tr h="36713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lnSpc>
                          <a:spcPct val="100000"/>
                        </a:lnSpc>
                        <a:spcBef>
                          <a:spcPts val="0"/>
                        </a:spcBef>
                        <a:spcAft>
                          <a:spcPts val="600"/>
                        </a:spcAft>
                        <a:tabLst>
                          <a:tab pos="1314450" algn="l"/>
                        </a:tabLst>
                      </a:pPr>
                      <a:endParaRPr lang="en-US" sz="1400" b="1" dirty="0">
                        <a:solidFill>
                          <a:schemeClr val="bg1"/>
                        </a:solidFill>
                        <a:latin typeface="+mj-lt"/>
                      </a:endParaRPr>
                    </a:p>
                  </a:txBody>
                  <a:tcPr marL="137160" marR="82296" marT="82296" marB="82296" anchor="ct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Bef>
                          <a:spcPts val="0"/>
                        </a:spcBef>
                        <a:spcAft>
                          <a:spcPts val="600"/>
                        </a:spcAft>
                      </a:pPr>
                      <a:r>
                        <a:rPr lang="en-US" sz="1400" b="1" kern="1200" dirty="0">
                          <a:solidFill>
                            <a:schemeClr val="bg1">
                              <a:lumMod val="95000"/>
                            </a:schemeClr>
                          </a:solidFill>
                          <a:latin typeface="+mj-lt"/>
                          <a:ea typeface="+mn-ea"/>
                          <a:cs typeface="+mn-cs"/>
                        </a:rPr>
                        <a:t>2024 Aetna Medicare</a:t>
                      </a:r>
                      <a:r>
                        <a:rPr lang="en-US" sz="1400" b="1" kern="1200" baseline="30000" dirty="0">
                          <a:solidFill>
                            <a:schemeClr val="bg1">
                              <a:lumMod val="95000"/>
                            </a:schemeClr>
                          </a:solidFill>
                          <a:latin typeface="+mj-lt"/>
                          <a:ea typeface="+mn-ea"/>
                          <a:cs typeface="+mn-cs"/>
                        </a:rPr>
                        <a:t>SM</a:t>
                      </a:r>
                      <a:r>
                        <a:rPr lang="en-US" sz="1400" b="1" kern="1200" dirty="0">
                          <a:solidFill>
                            <a:schemeClr val="bg1">
                              <a:lumMod val="95000"/>
                            </a:schemeClr>
                          </a:solidFill>
                          <a:latin typeface="+mj-lt"/>
                          <a:ea typeface="+mn-ea"/>
                          <a:cs typeface="+mn-cs"/>
                        </a:rPr>
                        <a:t> Plan  PPO ESA</a:t>
                      </a:r>
                    </a:p>
                  </a:txBody>
                  <a:tcPr marL="83419" marR="80966" marT="80966" marB="83419" anchor="ctr"/>
                </a:tc>
                <a:extLst>
                  <a:ext uri="{0D108BD9-81ED-4DB2-BD59-A6C34878D82A}">
                    <a16:rowId xmlns:a16="http://schemas.microsoft.com/office/drawing/2014/main" val="10000"/>
                  </a:ext>
                </a:extLst>
              </a:tr>
              <a:tr h="367136">
                <a:tc>
                  <a:txBody>
                    <a:bodyPr/>
                    <a:lstStyle/>
                    <a:p>
                      <a:r>
                        <a:rPr lang="en-US" sz="1400" b="1" dirty="0">
                          <a:solidFill>
                            <a:schemeClr val="tx2"/>
                          </a:solidFill>
                          <a:latin typeface="+mj-lt"/>
                        </a:rPr>
                        <a:t>Annual deductible</a:t>
                      </a:r>
                    </a:p>
                  </a:txBody>
                  <a:tcPr marL="137160" marR="82296" marT="82296" marB="82296" anchor="ctr"/>
                </a:tc>
                <a:tc>
                  <a:txBody>
                    <a:bodyPr/>
                    <a:lstStyle/>
                    <a:p>
                      <a:pPr algn="ctr"/>
                      <a:r>
                        <a:rPr lang="en-US" sz="1400" dirty="0">
                          <a:solidFill>
                            <a:schemeClr val="tx2"/>
                          </a:solidFill>
                          <a:latin typeface="+mj-lt"/>
                        </a:rPr>
                        <a:t>$0 deductible</a:t>
                      </a:r>
                    </a:p>
                  </a:txBody>
                  <a:tcPr marL="90563" marR="90563" marT="109728" marB="0" anchor="ctr"/>
                </a:tc>
                <a:extLst>
                  <a:ext uri="{0D108BD9-81ED-4DB2-BD59-A6C34878D82A}">
                    <a16:rowId xmlns:a16="http://schemas.microsoft.com/office/drawing/2014/main" val="10002"/>
                  </a:ext>
                </a:extLst>
              </a:tr>
              <a:tr h="367136">
                <a:tc>
                  <a:txBody>
                    <a:bodyPr/>
                    <a:lstStyle/>
                    <a:p>
                      <a:r>
                        <a:rPr lang="en-US" sz="1400" b="1" dirty="0">
                          <a:solidFill>
                            <a:schemeClr val="tx2"/>
                          </a:solidFill>
                          <a:latin typeface="+mj-lt"/>
                        </a:rPr>
                        <a:t>Annual out-of-pocket maximum</a:t>
                      </a:r>
                    </a:p>
                  </a:txBody>
                  <a:tcPr marL="137160" marR="82296" marT="82296" marB="82296" anchor="ctr"/>
                </a:tc>
                <a:tc>
                  <a:txBody>
                    <a:bodyPr/>
                    <a:lstStyle/>
                    <a:p>
                      <a:pPr algn="ctr"/>
                      <a:r>
                        <a:rPr lang="en-US" sz="1400" dirty="0">
                          <a:solidFill>
                            <a:schemeClr val="tx2"/>
                          </a:solidFill>
                          <a:latin typeface="+mj-lt"/>
                        </a:rPr>
                        <a:t>$0 out of pocket maximum</a:t>
                      </a:r>
                    </a:p>
                  </a:txBody>
                  <a:tcPr marL="90563" marR="90563" marT="109728" marB="0" anchor="ctr"/>
                </a:tc>
                <a:extLst>
                  <a:ext uri="{0D108BD9-81ED-4DB2-BD59-A6C34878D82A}">
                    <a16:rowId xmlns:a16="http://schemas.microsoft.com/office/drawing/2014/main" val="10003"/>
                  </a:ext>
                </a:extLst>
              </a:tr>
              <a:tr h="367136">
                <a:tc>
                  <a:txBody>
                    <a:bodyPr/>
                    <a:lstStyle/>
                    <a:p>
                      <a:r>
                        <a:rPr lang="en-US" sz="1400" b="1" dirty="0">
                          <a:solidFill>
                            <a:schemeClr val="tx2"/>
                          </a:solidFill>
                          <a:latin typeface="+mj-lt"/>
                        </a:rPr>
                        <a:t>Preventive care</a:t>
                      </a:r>
                    </a:p>
                  </a:txBody>
                  <a:tcPr marL="137160" marR="82296" marT="82296" marB="82296" anchor="ctr"/>
                </a:tc>
                <a:tc>
                  <a:txBody>
                    <a:bodyPr/>
                    <a:lstStyle/>
                    <a:p>
                      <a:pPr algn="ctr"/>
                      <a:r>
                        <a:rPr lang="en-US" sz="1400" dirty="0">
                          <a:solidFill>
                            <a:schemeClr val="tx2"/>
                          </a:solidFill>
                          <a:latin typeface="+mj-lt"/>
                        </a:rPr>
                        <a:t>$0 copay</a:t>
                      </a:r>
                    </a:p>
                  </a:txBody>
                  <a:tcPr marL="90563" marR="90563" marT="109728" marB="0" anchor="ctr"/>
                </a:tc>
                <a:extLst>
                  <a:ext uri="{0D108BD9-81ED-4DB2-BD59-A6C34878D82A}">
                    <a16:rowId xmlns:a16="http://schemas.microsoft.com/office/drawing/2014/main" val="10004"/>
                  </a:ext>
                </a:extLst>
              </a:tr>
              <a:tr h="367136">
                <a:tc>
                  <a:txBody>
                    <a:bodyPr/>
                    <a:lstStyle/>
                    <a:p>
                      <a:r>
                        <a:rPr lang="en-US" sz="1400" b="1" dirty="0">
                          <a:solidFill>
                            <a:schemeClr val="tx2"/>
                          </a:solidFill>
                          <a:latin typeface="+mj-lt"/>
                        </a:rPr>
                        <a:t>Primary care office visit</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a:ln>
                            <a:noFill/>
                          </a:ln>
                          <a:solidFill>
                            <a:srgbClr val="3F3F3F"/>
                          </a:solidFill>
                          <a:effectLst/>
                          <a:uLnTx/>
                          <a:uFillTx/>
                          <a:latin typeface="CVS Health Sans"/>
                          <a:ea typeface="+mn-ea"/>
                          <a:cs typeface="+mn-cs"/>
                        </a:rPr>
                        <a:t>$0 copay</a:t>
                      </a:r>
                      <a:endParaRPr kumimoji="0" lang="en-US" sz="1400" b="0" i="0" u="none" strike="noStrike" kern="1500" cap="none" spc="0" normalizeH="0" baseline="0" noProof="0" dirty="0">
                        <a:ln>
                          <a:noFill/>
                        </a:ln>
                        <a:solidFill>
                          <a:srgbClr val="3F3F3F"/>
                        </a:solidFill>
                        <a:effectLst/>
                        <a:uLnTx/>
                        <a:uFillTx/>
                        <a:latin typeface="CVS Health Sans"/>
                        <a:ea typeface="+mn-ea"/>
                        <a:cs typeface="+mn-cs"/>
                      </a:endParaRPr>
                    </a:p>
                  </a:txBody>
                  <a:tcPr marL="90563" marR="90563" marT="109728" marB="0" anchor="ctr"/>
                </a:tc>
                <a:extLst>
                  <a:ext uri="{0D108BD9-81ED-4DB2-BD59-A6C34878D82A}">
                    <a16:rowId xmlns:a16="http://schemas.microsoft.com/office/drawing/2014/main" val="10005"/>
                  </a:ext>
                </a:extLst>
              </a:tr>
              <a:tr h="367136">
                <a:tc>
                  <a:txBody>
                    <a:bodyPr/>
                    <a:lstStyle/>
                    <a:p>
                      <a:r>
                        <a:rPr lang="en-US" sz="1400" b="1" dirty="0">
                          <a:solidFill>
                            <a:schemeClr val="tx2"/>
                          </a:solidFill>
                          <a:latin typeface="+mj-lt"/>
                        </a:rPr>
                        <a:t>Specialty care office visit</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a:ln>
                            <a:noFill/>
                          </a:ln>
                          <a:solidFill>
                            <a:srgbClr val="3F3F3F"/>
                          </a:solidFill>
                          <a:effectLst/>
                          <a:uLnTx/>
                          <a:uFillTx/>
                          <a:latin typeface="CVS Health Sans"/>
                          <a:ea typeface="+mn-ea"/>
                          <a:cs typeface="+mn-cs"/>
                        </a:rPr>
                        <a:t>$0 copay</a:t>
                      </a:r>
                      <a:endParaRPr kumimoji="0" lang="en-US" sz="1400" b="0" i="0" u="none" strike="noStrike" kern="1500" cap="none" spc="0" normalizeH="0" baseline="0" noProof="0" dirty="0">
                        <a:ln>
                          <a:noFill/>
                        </a:ln>
                        <a:solidFill>
                          <a:srgbClr val="3F3F3F"/>
                        </a:solidFill>
                        <a:effectLst/>
                        <a:uLnTx/>
                        <a:uFillTx/>
                        <a:latin typeface="CVS Health Sans"/>
                        <a:ea typeface="+mn-ea"/>
                        <a:cs typeface="+mn-cs"/>
                      </a:endParaRPr>
                    </a:p>
                  </a:txBody>
                  <a:tcPr marL="90563" marR="90563" marT="109728" marB="0" anchor="ctr"/>
                </a:tc>
                <a:extLst>
                  <a:ext uri="{0D108BD9-81ED-4DB2-BD59-A6C34878D82A}">
                    <a16:rowId xmlns:a16="http://schemas.microsoft.com/office/drawing/2014/main" val="991883987"/>
                  </a:ext>
                </a:extLst>
              </a:tr>
              <a:tr h="471059">
                <a:tc>
                  <a:txBody>
                    <a:bodyPr/>
                    <a:lstStyle/>
                    <a:p>
                      <a:r>
                        <a:rPr lang="en-US" sz="1400" b="1" dirty="0">
                          <a:solidFill>
                            <a:schemeClr val="tx2"/>
                          </a:solidFill>
                          <a:latin typeface="+mj-lt"/>
                        </a:rPr>
                        <a:t>Inpatient hospital</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dirty="0">
                          <a:ln>
                            <a:noFill/>
                          </a:ln>
                          <a:solidFill>
                            <a:srgbClr val="3F3F3F"/>
                          </a:solidFill>
                          <a:effectLst/>
                          <a:uLnTx/>
                          <a:uFillTx/>
                          <a:latin typeface="CVS Health Sans"/>
                          <a:ea typeface="+mn-ea"/>
                          <a:cs typeface="+mn-cs"/>
                        </a:rPr>
                        <a:t>$0 copay</a:t>
                      </a:r>
                    </a:p>
                  </a:txBody>
                  <a:tcPr marL="90563" marR="90563" marT="109728" marB="0" anchor="ctr"/>
                </a:tc>
                <a:extLst>
                  <a:ext uri="{0D108BD9-81ED-4DB2-BD59-A6C34878D82A}">
                    <a16:rowId xmlns:a16="http://schemas.microsoft.com/office/drawing/2014/main" val="2866528507"/>
                  </a:ext>
                </a:extLst>
              </a:tr>
              <a:tr h="440293">
                <a:tc>
                  <a:txBody>
                    <a:bodyPr/>
                    <a:lstStyle/>
                    <a:p>
                      <a:r>
                        <a:rPr lang="en-US" sz="1400" b="1" dirty="0">
                          <a:solidFill>
                            <a:schemeClr val="tx2"/>
                          </a:solidFill>
                          <a:latin typeface="+mj-lt"/>
                        </a:rPr>
                        <a:t>Outpatient surgery</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dirty="0">
                          <a:ln>
                            <a:noFill/>
                          </a:ln>
                          <a:solidFill>
                            <a:srgbClr val="3F3F3F"/>
                          </a:solidFill>
                          <a:effectLst/>
                          <a:uLnTx/>
                          <a:uFillTx/>
                          <a:latin typeface="CVS Health Sans"/>
                          <a:ea typeface="+mn-ea"/>
                          <a:cs typeface="+mn-cs"/>
                        </a:rPr>
                        <a:t>$0 copay</a:t>
                      </a:r>
                    </a:p>
                  </a:txBody>
                  <a:tcPr marL="90563" marR="90563" marT="109728" marB="0" anchor="ctr"/>
                </a:tc>
                <a:extLst>
                  <a:ext uri="{0D108BD9-81ED-4DB2-BD59-A6C34878D82A}">
                    <a16:rowId xmlns:a16="http://schemas.microsoft.com/office/drawing/2014/main" val="3341131323"/>
                  </a:ext>
                </a:extLst>
              </a:tr>
              <a:tr h="367136">
                <a:tc>
                  <a:txBody>
                    <a:bodyPr/>
                    <a:lstStyle/>
                    <a:p>
                      <a:r>
                        <a:rPr lang="en-US" sz="1400" b="1" dirty="0">
                          <a:solidFill>
                            <a:schemeClr val="tx2"/>
                          </a:solidFill>
                          <a:latin typeface="+mj-lt"/>
                        </a:rPr>
                        <a:t>Emergency room</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a:ln>
                            <a:noFill/>
                          </a:ln>
                          <a:solidFill>
                            <a:srgbClr val="3F3F3F"/>
                          </a:solidFill>
                          <a:effectLst/>
                          <a:uLnTx/>
                          <a:uFillTx/>
                          <a:latin typeface="CVS Health Sans"/>
                          <a:ea typeface="+mn-ea"/>
                          <a:cs typeface="+mn-cs"/>
                        </a:rPr>
                        <a:t>$0 copay</a:t>
                      </a:r>
                      <a:endParaRPr kumimoji="0" lang="en-US" sz="1400" b="0" i="0" u="none" strike="noStrike" kern="1500" cap="none" spc="0" normalizeH="0" baseline="0" noProof="0" dirty="0">
                        <a:ln>
                          <a:noFill/>
                        </a:ln>
                        <a:solidFill>
                          <a:srgbClr val="3F3F3F"/>
                        </a:solidFill>
                        <a:effectLst/>
                        <a:uLnTx/>
                        <a:uFillTx/>
                        <a:latin typeface="CVS Health Sans"/>
                        <a:ea typeface="+mn-ea"/>
                        <a:cs typeface="+mn-cs"/>
                      </a:endParaRPr>
                    </a:p>
                  </a:txBody>
                  <a:tcPr marL="90563" marR="90563" marT="109728" marB="0" anchor="ctr"/>
                </a:tc>
                <a:extLst>
                  <a:ext uri="{0D108BD9-81ED-4DB2-BD59-A6C34878D82A}">
                    <a16:rowId xmlns:a16="http://schemas.microsoft.com/office/drawing/2014/main" val="4163342989"/>
                  </a:ext>
                </a:extLst>
              </a:tr>
              <a:tr h="367136">
                <a:tc>
                  <a:txBody>
                    <a:bodyPr/>
                    <a:lstStyle/>
                    <a:p>
                      <a:r>
                        <a:rPr lang="en-US" sz="1400" b="1" dirty="0">
                          <a:solidFill>
                            <a:schemeClr val="tx2"/>
                          </a:solidFill>
                          <a:latin typeface="+mj-lt"/>
                        </a:rPr>
                        <a:t>Ambulance</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a:ln>
                            <a:noFill/>
                          </a:ln>
                          <a:solidFill>
                            <a:srgbClr val="3F3F3F"/>
                          </a:solidFill>
                          <a:effectLst/>
                          <a:uLnTx/>
                          <a:uFillTx/>
                          <a:latin typeface="CVS Health Sans"/>
                          <a:ea typeface="+mn-ea"/>
                          <a:cs typeface="+mn-cs"/>
                        </a:rPr>
                        <a:t>$0 copay</a:t>
                      </a:r>
                      <a:endParaRPr kumimoji="0" lang="en-US" sz="1400" b="0" i="0" u="none" strike="noStrike" kern="1500" cap="none" spc="0" normalizeH="0" baseline="0" noProof="0" dirty="0">
                        <a:ln>
                          <a:noFill/>
                        </a:ln>
                        <a:solidFill>
                          <a:srgbClr val="3F3F3F"/>
                        </a:solidFill>
                        <a:effectLst/>
                        <a:uLnTx/>
                        <a:uFillTx/>
                        <a:latin typeface="CVS Health Sans"/>
                        <a:ea typeface="+mn-ea"/>
                        <a:cs typeface="+mn-cs"/>
                      </a:endParaRPr>
                    </a:p>
                  </a:txBody>
                  <a:tcPr marL="90563" marR="90563" marT="109728" marB="0" anchor="ctr"/>
                </a:tc>
                <a:extLst>
                  <a:ext uri="{0D108BD9-81ED-4DB2-BD59-A6C34878D82A}">
                    <a16:rowId xmlns:a16="http://schemas.microsoft.com/office/drawing/2014/main" val="2196043004"/>
                  </a:ext>
                </a:extLst>
              </a:tr>
              <a:tr h="367136">
                <a:tc>
                  <a:txBody>
                    <a:bodyPr/>
                    <a:lstStyle/>
                    <a:p>
                      <a:r>
                        <a:rPr lang="en-US" sz="1400" b="1" dirty="0">
                          <a:solidFill>
                            <a:schemeClr val="tx2"/>
                          </a:solidFill>
                          <a:latin typeface="+mj-lt"/>
                        </a:rPr>
                        <a:t>Physical therapy</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dirty="0">
                          <a:ln>
                            <a:noFill/>
                          </a:ln>
                          <a:solidFill>
                            <a:srgbClr val="3F3F3F"/>
                          </a:solidFill>
                          <a:effectLst/>
                          <a:uLnTx/>
                          <a:uFillTx/>
                          <a:latin typeface="CVS Health Sans"/>
                          <a:ea typeface="+mn-ea"/>
                          <a:cs typeface="+mn-cs"/>
                        </a:rPr>
                        <a:t>$0 copay</a:t>
                      </a:r>
                    </a:p>
                  </a:txBody>
                  <a:tcPr marL="90563" marR="90563" marT="109728" marB="0" anchor="ctr"/>
                </a:tc>
                <a:extLst>
                  <a:ext uri="{0D108BD9-81ED-4DB2-BD59-A6C34878D82A}">
                    <a16:rowId xmlns:a16="http://schemas.microsoft.com/office/drawing/2014/main" val="2133432900"/>
                  </a:ext>
                </a:extLst>
              </a:tr>
              <a:tr h="367136">
                <a:tc>
                  <a:txBody>
                    <a:bodyPr/>
                    <a:lstStyle/>
                    <a:p>
                      <a:r>
                        <a:rPr lang="en-US" sz="1400" b="1" dirty="0">
                          <a:solidFill>
                            <a:schemeClr val="tx2"/>
                          </a:solidFill>
                          <a:latin typeface="+mj-lt"/>
                        </a:rPr>
                        <a:t>Wigs for hair loss due to chemotherapy</a:t>
                      </a:r>
                    </a:p>
                  </a:txBody>
                  <a:tcPr marL="137160" marR="82296" marT="82296" marB="82296"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500" cap="none" spc="0" normalizeH="0" baseline="0" noProof="0" dirty="0">
                          <a:ln>
                            <a:noFill/>
                          </a:ln>
                          <a:solidFill>
                            <a:schemeClr val="tx2"/>
                          </a:solidFill>
                          <a:effectLst/>
                          <a:uLnTx/>
                          <a:uFillTx/>
                          <a:latin typeface="CVS Health Sans"/>
                          <a:ea typeface="+mn-ea"/>
                          <a:cs typeface="+mn-cs"/>
                        </a:rPr>
                        <a:t>Covers 1 wig up to $400 annually</a:t>
                      </a:r>
                    </a:p>
                  </a:txBody>
                  <a:tcPr marL="90563" marR="90563" marT="109728" marB="0" anchor="ctr"/>
                </a:tc>
                <a:extLst>
                  <a:ext uri="{0D108BD9-81ED-4DB2-BD59-A6C34878D82A}">
                    <a16:rowId xmlns:a16="http://schemas.microsoft.com/office/drawing/2014/main" val="2062746244"/>
                  </a:ext>
                </a:extLst>
              </a:tr>
            </a:tbl>
          </a:graphicData>
        </a:graphic>
      </p:graphicFrame>
      <p:pic>
        <p:nvPicPr>
          <p:cNvPr id="5" name="Picture 4">
            <a:extLst>
              <a:ext uri="{FF2B5EF4-FFF2-40B4-BE49-F238E27FC236}">
                <a16:creationId xmlns:a16="http://schemas.microsoft.com/office/drawing/2014/main" id="{4ED3C03C-6EB4-2723-855C-CE06F0B9390B}"/>
              </a:ext>
            </a:extLst>
          </p:cNvPr>
          <p:cNvPicPr>
            <a:picLocks noChangeAspect="1"/>
          </p:cNvPicPr>
          <p:nvPr/>
        </p:nvPicPr>
        <p:blipFill>
          <a:blip r:embed="rId3">
            <a:duotone>
              <a:schemeClr val="accent2">
                <a:shade val="45000"/>
                <a:satMod val="135000"/>
              </a:schemeClr>
              <a:prstClr val="white"/>
            </a:duotone>
          </a:blip>
          <a:stretch>
            <a:fillRect/>
          </a:stretch>
        </p:blipFill>
        <p:spPr>
          <a:xfrm>
            <a:off x="557784" y="166576"/>
            <a:ext cx="727550" cy="727550"/>
          </a:xfrm>
          <a:prstGeom prst="rect">
            <a:avLst/>
          </a:prstGeom>
        </p:spPr>
      </p:pic>
    </p:spTree>
    <p:extLst>
      <p:ext uri="{BB962C8B-B14F-4D97-AF65-F5344CB8AC3E}">
        <p14:creationId xmlns:p14="http://schemas.microsoft.com/office/powerpoint/2010/main" val="294269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81B1-4F5E-478E-82C6-6A2AE1835FBF}"/>
              </a:ext>
            </a:extLst>
          </p:cNvPr>
          <p:cNvSpPr>
            <a:spLocks noGrp="1"/>
          </p:cNvSpPr>
          <p:nvPr>
            <p:ph type="title"/>
          </p:nvPr>
        </p:nvSpPr>
        <p:spPr>
          <a:xfrm>
            <a:off x="3231270" y="3569619"/>
            <a:ext cx="5726284" cy="812066"/>
          </a:xfrm>
        </p:spPr>
        <p:txBody>
          <a:bodyPr/>
          <a:lstStyle/>
          <a:p>
            <a:r>
              <a:rPr lang="en-US" dirty="0"/>
              <a:t>Prescription drug benefits designed for Fresno Unified School District retirees</a:t>
            </a:r>
          </a:p>
        </p:txBody>
      </p:sp>
      <p:grpSp>
        <p:nvGrpSpPr>
          <p:cNvPr id="3" name="Group 2">
            <a:extLst>
              <a:ext uri="{FF2B5EF4-FFF2-40B4-BE49-F238E27FC236}">
                <a16:creationId xmlns:a16="http://schemas.microsoft.com/office/drawing/2014/main" id="{9492C7C2-12A0-40C6-9E00-A807033B069C}"/>
              </a:ext>
              <a:ext uri="{C183D7F6-B498-43B3-948B-1728B52AA6E4}">
                <adec:decorative xmlns:adec="http://schemas.microsoft.com/office/drawing/2017/decorative" val="1"/>
              </a:ext>
            </a:extLst>
          </p:cNvPr>
          <p:cNvGrpSpPr/>
          <p:nvPr/>
        </p:nvGrpSpPr>
        <p:grpSpPr>
          <a:xfrm>
            <a:off x="5897563" y="3195864"/>
            <a:ext cx="393699" cy="1559576"/>
            <a:chOff x="5897563" y="2649212"/>
            <a:chExt cx="393699" cy="1559576"/>
          </a:xfrm>
        </p:grpSpPr>
        <p:cxnSp>
          <p:nvCxnSpPr>
            <p:cNvPr id="4" name="Straight Connector 3">
              <a:extLst>
                <a:ext uri="{FF2B5EF4-FFF2-40B4-BE49-F238E27FC236}">
                  <a16:creationId xmlns:a16="http://schemas.microsoft.com/office/drawing/2014/main" id="{0EEFC521-DB24-4AB0-8AD4-5FC938389FD9}"/>
                </a:ext>
                <a:ext uri="{C183D7F6-B498-43B3-948B-1728B52AA6E4}">
                  <adec:decorative xmlns:adec="http://schemas.microsoft.com/office/drawing/2017/decorative" val="0"/>
                </a:ext>
              </a:extLst>
            </p:cNvPr>
            <p:cNvCxnSpPr/>
            <p:nvPr/>
          </p:nvCxnSpPr>
          <p:spPr>
            <a:xfrm>
              <a:off x="5897563" y="2649212"/>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6CA7DBF-B0AA-401B-B876-659C94B1DE88}"/>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Picture 6" descr="Prior authorization/approval drug 2 pictogram.">
            <a:extLst>
              <a:ext uri="{FF2B5EF4-FFF2-40B4-BE49-F238E27FC236}">
                <a16:creationId xmlns:a16="http://schemas.microsoft.com/office/drawing/2014/main" id="{F421AC4C-06A1-7BC1-73F5-C06270406F26}"/>
              </a:ext>
            </a:extLst>
          </p:cNvPr>
          <p:cNvPicPr>
            <a:picLocks noChangeAspect="1"/>
          </p:cNvPicPr>
          <p:nvPr/>
        </p:nvPicPr>
        <p:blipFill>
          <a:blip r:embed="rId3"/>
          <a:stretch>
            <a:fillRect/>
          </a:stretch>
        </p:blipFill>
        <p:spPr>
          <a:xfrm>
            <a:off x="5560134" y="1852121"/>
            <a:ext cx="1068555" cy="1156865"/>
          </a:xfrm>
          <a:prstGeom prst="rect">
            <a:avLst/>
          </a:prstGeom>
        </p:spPr>
      </p:pic>
    </p:spTree>
    <p:extLst>
      <p:ext uri="{BB962C8B-B14F-4D97-AF65-F5344CB8AC3E}">
        <p14:creationId xmlns:p14="http://schemas.microsoft.com/office/powerpoint/2010/main" val="1083729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BA8B7F-A262-4290-A0B3-F46A52FB08E5}"/>
              </a:ext>
            </a:extLst>
          </p:cNvPr>
          <p:cNvSpPr>
            <a:spLocks noGrp="1"/>
          </p:cNvSpPr>
          <p:nvPr>
            <p:ph type="title"/>
          </p:nvPr>
        </p:nvSpPr>
        <p:spPr>
          <a:xfrm>
            <a:off x="1154132" y="649224"/>
            <a:ext cx="9665208" cy="467491"/>
          </a:xfrm>
        </p:spPr>
        <p:txBody>
          <a:bodyPr/>
          <a:lstStyle/>
          <a:p>
            <a:r>
              <a:rPr lang="en-US" sz="2799" b="1" dirty="0"/>
              <a:t>Terms for understanding prescription drug benefits</a:t>
            </a:r>
          </a:p>
        </p:txBody>
      </p:sp>
      <p:sp>
        <p:nvSpPr>
          <p:cNvPr id="55" name="Rectangle 54">
            <a:extLst>
              <a:ext uri="{FF2B5EF4-FFF2-40B4-BE49-F238E27FC236}">
                <a16:creationId xmlns:a16="http://schemas.microsoft.com/office/drawing/2014/main" id="{7A311451-CC32-4560-8E4C-C6AC63E32E2E}"/>
              </a:ext>
            </a:extLst>
          </p:cNvPr>
          <p:cNvSpPr/>
          <p:nvPr/>
        </p:nvSpPr>
        <p:spPr>
          <a:xfrm>
            <a:off x="2845956" y="2598885"/>
            <a:ext cx="2308934" cy="1107979"/>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tIns="91440" bIns="0" anchor="t" anchorCtr="0"/>
          <a:lstStyle/>
          <a:p>
            <a:r>
              <a:rPr lang="en-US" sz="1600" dirty="0">
                <a:solidFill>
                  <a:schemeClr val="tx2"/>
                </a:solidFill>
              </a:rPr>
              <a:t>A list of drugs covered </a:t>
            </a:r>
            <a:br>
              <a:rPr lang="en-US" sz="1600" dirty="0">
                <a:solidFill>
                  <a:schemeClr val="tx2"/>
                </a:solidFill>
              </a:rPr>
            </a:br>
            <a:r>
              <a:rPr lang="en-US" sz="1600" dirty="0">
                <a:solidFill>
                  <a:schemeClr val="tx2"/>
                </a:solidFill>
              </a:rPr>
              <a:t>in your plan.</a:t>
            </a:r>
          </a:p>
        </p:txBody>
      </p:sp>
      <p:sp>
        <p:nvSpPr>
          <p:cNvPr id="56" name="Rectangle 55">
            <a:extLst>
              <a:ext uri="{FF2B5EF4-FFF2-40B4-BE49-F238E27FC236}">
                <a16:creationId xmlns:a16="http://schemas.microsoft.com/office/drawing/2014/main" id="{5CFDEF5C-18C9-4BCF-9257-82CB90C4C2A9}"/>
              </a:ext>
            </a:extLst>
          </p:cNvPr>
          <p:cNvSpPr/>
          <p:nvPr/>
        </p:nvSpPr>
        <p:spPr>
          <a:xfrm>
            <a:off x="2845956" y="1951480"/>
            <a:ext cx="2308934" cy="647405"/>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0" tIns="0" rIns="0" bIns="0" anchor="ctr" anchorCtr="0"/>
          <a:lstStyle/>
          <a:p>
            <a:pPr algn="ctr"/>
            <a:r>
              <a:rPr lang="en-US" sz="1800" b="1" dirty="0"/>
              <a:t>Formulary</a:t>
            </a:r>
          </a:p>
        </p:txBody>
      </p:sp>
      <p:sp>
        <p:nvSpPr>
          <p:cNvPr id="57" name="Rectangle 56">
            <a:extLst>
              <a:ext uri="{FF2B5EF4-FFF2-40B4-BE49-F238E27FC236}">
                <a16:creationId xmlns:a16="http://schemas.microsoft.com/office/drawing/2014/main" id="{07017624-B59D-4C35-9645-804747DEFB66}"/>
              </a:ext>
            </a:extLst>
          </p:cNvPr>
          <p:cNvSpPr/>
          <p:nvPr/>
        </p:nvSpPr>
        <p:spPr>
          <a:xfrm>
            <a:off x="6150664" y="2598885"/>
            <a:ext cx="2308934" cy="1107979"/>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tIns="91440" bIns="0" anchor="t" anchorCtr="0"/>
          <a:lstStyle/>
          <a:p>
            <a:r>
              <a:rPr lang="en-US" sz="1600" dirty="0">
                <a:solidFill>
                  <a:schemeClr val="tx2"/>
                </a:solidFill>
              </a:rPr>
              <a:t>A group of drugs in a formulary.</a:t>
            </a:r>
          </a:p>
        </p:txBody>
      </p:sp>
      <p:sp>
        <p:nvSpPr>
          <p:cNvPr id="58" name="Rectangle 57">
            <a:extLst>
              <a:ext uri="{FF2B5EF4-FFF2-40B4-BE49-F238E27FC236}">
                <a16:creationId xmlns:a16="http://schemas.microsoft.com/office/drawing/2014/main" id="{6CADD2E1-E197-4350-AEF3-58052EF0DD8E}"/>
              </a:ext>
            </a:extLst>
          </p:cNvPr>
          <p:cNvSpPr/>
          <p:nvPr/>
        </p:nvSpPr>
        <p:spPr>
          <a:xfrm>
            <a:off x="6150664" y="1951480"/>
            <a:ext cx="2308934" cy="647405"/>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0" tIns="0" rIns="0" bIns="0" anchor="ctr" anchorCtr="0"/>
          <a:lstStyle/>
          <a:p>
            <a:pPr algn="ctr"/>
            <a:r>
              <a:rPr lang="en-US" sz="1800" b="1" dirty="0"/>
              <a:t>Drug tiers</a:t>
            </a:r>
          </a:p>
        </p:txBody>
      </p:sp>
      <p:sp>
        <p:nvSpPr>
          <p:cNvPr id="72" name="TextBox 71">
            <a:extLst>
              <a:ext uri="{FF2B5EF4-FFF2-40B4-BE49-F238E27FC236}">
                <a16:creationId xmlns:a16="http://schemas.microsoft.com/office/drawing/2014/main" id="{C16DFB0F-5908-40D8-ADCF-0C1C66198EDC}"/>
              </a:ext>
            </a:extLst>
          </p:cNvPr>
          <p:cNvSpPr txBox="1"/>
          <p:nvPr/>
        </p:nvSpPr>
        <p:spPr>
          <a:xfrm>
            <a:off x="889834" y="4906520"/>
            <a:ext cx="9929506" cy="1077218"/>
          </a:xfrm>
          <a:prstGeom prst="rect">
            <a:avLst/>
          </a:prstGeom>
          <a:noFill/>
        </p:spPr>
        <p:txBody>
          <a:bodyPr wrap="square">
            <a:spAutoFit/>
          </a:bodyPr>
          <a:lstStyle/>
          <a:p>
            <a:r>
              <a:rPr lang="en-US" sz="1600" dirty="0"/>
              <a:t>Drugs on Tier 1 or Tier 2 could save you money. Talk to your doctor.</a:t>
            </a:r>
          </a:p>
          <a:p>
            <a:endParaRPr lang="en-US" sz="1600" dirty="0"/>
          </a:p>
          <a:p>
            <a:r>
              <a:rPr lang="en-US" sz="1600" dirty="0"/>
              <a:t>Visit </a:t>
            </a:r>
            <a:r>
              <a:rPr lang="en-US" sz="1600" b="1" dirty="0"/>
              <a:t>AetnaRetireePlans.com</a:t>
            </a:r>
            <a:r>
              <a:rPr lang="en-US" sz="1600" dirty="0"/>
              <a:t>  and select “MAPD” and “2024 GRP Comprehensive Plus (5 Tier)” to review the plan formulary.</a:t>
            </a:r>
            <a:endParaRPr lang="en-US" sz="1600" dirty="0">
              <a:highlight>
                <a:srgbClr val="FFFF00"/>
              </a:highlight>
            </a:endParaRPr>
          </a:p>
        </p:txBody>
      </p:sp>
      <p:pic>
        <p:nvPicPr>
          <p:cNvPr id="2" name="Picture 14" descr="Pill bottle/ScriptPath pictogram.">
            <a:extLst>
              <a:ext uri="{FF2B5EF4-FFF2-40B4-BE49-F238E27FC236}">
                <a16:creationId xmlns:a16="http://schemas.microsoft.com/office/drawing/2014/main" id="{E9F74245-6C03-9A73-1013-C7D645B8FE8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706" y="367381"/>
            <a:ext cx="561999" cy="74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524501"/>
      </p:ext>
    </p:extLst>
  </p:cSld>
  <p:clrMapOvr>
    <a:masterClrMapping/>
  </p:clrMapOvr>
</p:sld>
</file>

<file path=ppt/theme/theme1.xml><?xml version="1.0" encoding="utf-8"?>
<a:theme xmlns:a="http://schemas.openxmlformats.org/drawingml/2006/main" name="CVS_Health_PPT_Everyday_Widescreen_Template">
  <a:themeElements>
    <a:clrScheme name="Custom 2">
      <a:dk1>
        <a:srgbClr val="000000"/>
      </a:dk1>
      <a:lt1>
        <a:sysClr val="window" lastClr="FFFFFF"/>
      </a:lt1>
      <a:dk2>
        <a:srgbClr val="3F3F3F"/>
      </a:dk2>
      <a:lt2>
        <a:srgbClr val="C0C0C0"/>
      </a:lt2>
      <a:accent1>
        <a:srgbClr val="563D82"/>
      </a:accent1>
      <a:accent2>
        <a:srgbClr val="7D3F98"/>
      </a:accent2>
      <a:accent3>
        <a:srgbClr val="AE86C0"/>
      </a:accent3>
      <a:accent4>
        <a:srgbClr val="B9AFD6"/>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500" dirty="0" smtClean="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PPT Teal Extradark">
      <a:srgbClr val="00787E"/>
    </a:custClr>
    <a:custClr name="Teal Dark">
      <a:srgbClr val="00A78E"/>
    </a:custClr>
    <a:custClr name="PPT Gray Dark">
      <a:srgbClr val="646464"/>
    </a:custClr>
    <a:custClr name="PPT Gray Medium">
      <a:srgbClr val="868686"/>
    </a:custClr>
    <a:custClr name="PPT Green Extradark">
      <a:srgbClr val="487A10"/>
    </a:custClr>
    <a:custClr name="Green Dark">
      <a:srgbClr val="61A515"/>
    </a:custClr>
    <a:custClr name="PPT Orange Extradark">
      <a:srgbClr val="CE430C"/>
    </a:custClr>
    <a:custClr name="Orange Dark">
      <a:srgbClr val="F4642A"/>
    </a:custClr>
  </a:custClrLst>
  <a:extLst>
    <a:ext uri="{05A4C25C-085E-4340-85A3-A5531E510DB2}">
      <thm15:themeFamily xmlns:thm15="http://schemas.microsoft.com/office/thememl/2012/main" name="Aetna_Everyday_Widescreen_Template_05_2022.pptx" id="{C0948634-373A-4450-BBCD-6117D74C8653}" vid="{F3515932-95F7-49D5-BE2F-931D0A9C1BCA}"/>
    </a:ext>
  </a:extLst>
</a:theme>
</file>

<file path=ppt/theme/theme2.xml><?xml version="1.0" encoding="utf-8"?>
<a:theme xmlns:a="http://schemas.openxmlformats.org/drawingml/2006/main" name="Office Theme">
  <a:themeElements>
    <a:clrScheme name="Aetna">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defRPr>
        </a:defPPr>
      </a:lstStyle>
    </a:txDef>
  </a:objectDefaults>
  <a:extraClrSchemeLst/>
</a:theme>
</file>

<file path=ppt/theme/theme3.xml><?xml version="1.0" encoding="utf-8"?>
<a:theme xmlns:a="http://schemas.openxmlformats.org/drawingml/2006/main" name="Office Theme">
  <a:themeElements>
    <a:clrScheme name="Aetna">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05f658-b5f7-4df6-8c02-f51ceb2e0127" xsi:nil="true"/>
    <lcf76f155ced4ddcb4097134ff3c332f xmlns="781d8f4e-16d7-471f-a053-ebc619c7d35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EBCE64AC41754FA99D1FB196AA29E1" ma:contentTypeVersion="16" ma:contentTypeDescription="Create a new document." ma:contentTypeScope="" ma:versionID="52579476199326d6f83e087cc227ed77">
  <xsd:schema xmlns:xsd="http://www.w3.org/2001/XMLSchema" xmlns:xs="http://www.w3.org/2001/XMLSchema" xmlns:p="http://schemas.microsoft.com/office/2006/metadata/properties" xmlns:ns2="781d8f4e-16d7-471f-a053-ebc619c7d35f" xmlns:ns3="3d05f658-b5f7-4df6-8c02-f51ceb2e0127" targetNamespace="http://schemas.microsoft.com/office/2006/metadata/properties" ma:root="true" ma:fieldsID="876d5da6451ab1227758872cf097fa14" ns2:_="" ns3:_="">
    <xsd:import namespace="781d8f4e-16d7-471f-a053-ebc619c7d35f"/>
    <xsd:import namespace="3d05f658-b5f7-4df6-8c02-f51ceb2e01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d8f4e-16d7-471f-a053-ebc619c7d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73e5d3-86f4-436a-b35a-a9b626cf63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d05f658-b5f7-4df6-8c02-f51ceb2e01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719b96-62e7-4d83-8782-a946c6f3cbdb}" ma:internalName="TaxCatchAll" ma:showField="CatchAllData" ma:web="3d05f658-b5f7-4df6-8c02-f51ceb2e01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F0FD7-590D-477C-84D8-04F64A55F94D}">
  <ds:schemaRefs>
    <ds:schemaRef ds:uri="http://schemas.microsoft.com/office/2006/documentManagement/types"/>
    <ds:schemaRef ds:uri="http://purl.org/dc/elements/1.1/"/>
    <ds:schemaRef ds:uri="http://schemas.microsoft.com/office/infopath/2007/PartnerControls"/>
    <ds:schemaRef ds:uri="781d8f4e-16d7-471f-a053-ebc619c7d35f"/>
    <ds:schemaRef ds:uri="http://schemas.openxmlformats.org/package/2006/metadata/core-properties"/>
    <ds:schemaRef ds:uri="http://purl.org/dc/terms/"/>
    <ds:schemaRef ds:uri="3d05f658-b5f7-4df6-8c02-f51ceb2e0127"/>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84A7DC2B-E986-46C8-B63F-94DE9D004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d8f4e-16d7-471f-a053-ebc619c7d35f"/>
    <ds:schemaRef ds:uri="3d05f658-b5f7-4df6-8c02-f51ceb2e0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4C5460-6341-4A06-8926-FDDA58E916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Aetna_Everyday_Widescreen_Template_05_2022</Template>
  <TotalTime>5334</TotalTime>
  <Words>4836</Words>
  <Application>Microsoft Office PowerPoint</Application>
  <PresentationFormat>Custom</PresentationFormat>
  <Paragraphs>378</Paragraphs>
  <Slides>20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CVS Health Sans</vt:lpstr>
      <vt:lpstr>CVS Health Sans Medium</vt:lpstr>
      <vt:lpstr>Domaine Display Bold</vt:lpstr>
      <vt:lpstr>Lucida Grande</vt:lpstr>
      <vt:lpstr>Montserrat</vt:lpstr>
      <vt:lpstr>Open Sans</vt:lpstr>
      <vt:lpstr>Open Sans Bold</vt:lpstr>
      <vt:lpstr>Symbol</vt:lpstr>
      <vt:lpstr>CVS_Health_PPT_Everyday_Widescreen_Template</vt:lpstr>
      <vt:lpstr>Aetna Medicare Advantage  2024 Open Enrollment meeting</vt:lpstr>
      <vt:lpstr>What we’ll cover</vt:lpstr>
      <vt:lpstr>What is Medicare Advantage? Benefits that go beyond Original Medicare</vt:lpstr>
      <vt:lpstr>Key terms</vt:lpstr>
      <vt:lpstr>PowerPoint Presentation</vt:lpstr>
      <vt:lpstr>Medical benefits designed  for Fresno Unified School District retirees</vt:lpstr>
      <vt:lpstr>Let’s look at your 2024 medical benefits</vt:lpstr>
      <vt:lpstr>Prescription drug benefits designed for Fresno Unified School District retirees</vt:lpstr>
      <vt:lpstr>Terms for understanding prescription drug benefits</vt:lpstr>
      <vt:lpstr>Your plan might have prescription drug coverage rules</vt:lpstr>
      <vt:lpstr>Your prescription drug plan offers you:</vt:lpstr>
      <vt:lpstr>Let’s look at your prescription drug benefits</vt:lpstr>
      <vt:lpstr>You get more with Aetna Medicare Advantage</vt:lpstr>
      <vt:lpstr>PowerPoint Presentation</vt:lpstr>
      <vt:lpstr>Aetna® Medicare member website </vt:lpstr>
      <vt:lpstr>What happens next?</vt:lpstr>
      <vt:lpstr>What’s next?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Aetna Medicare Advantage  informational meeting</dc:title>
  <dc:creator>Giliberto, Marisa</dc:creator>
  <cp:lastModifiedBy>O'Day, Andrea P (Kentucky)</cp:lastModifiedBy>
  <cp:revision>157</cp:revision>
  <cp:lastPrinted>2023-08-14T21:29:41Z</cp:lastPrinted>
  <dcterms:created xsi:type="dcterms:W3CDTF">2022-07-21T18:29:50Z</dcterms:created>
  <dcterms:modified xsi:type="dcterms:W3CDTF">2023-10-10T20:07:56Z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0x010100B0EBCE64AC41754FA99D1FB196AA29E1</vt:lpwstr>
  </property>
  <property fmtid="{D5CDD505-2E9C-101B-9397-08002B2CF9AE}" pid="3" name="MSIP_Label_7837230a-460a-4aec-98a3-ac101fb30b10_Enabled">
    <vt:lpwstr>true</vt:lpwstr>
  </property>
  <property fmtid="{D5CDD505-2E9C-101B-9397-08002B2CF9AE}" pid="4" name="MSIP_Label_7837230a-460a-4aec-98a3-ac101fb30b10_SetDate">
    <vt:lpwstr>2021-07-06T18:23:18Z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
  </property>
  <property fmtid="{D5CDD505-2E9C-101B-9397-08002B2CF9AE}" pid="9" name="MSIP_Label_7837230a-460a-4aec-98a3-ac101fb30b10_ContentBits">
    <vt:lpwstr>0</vt:lpwstr>
  </property>
</Properties>
</file>