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0.jpg" ContentType="image/jpg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6" r:id="rId5"/>
  </p:sldMasterIdLst>
  <p:notesMasterIdLst>
    <p:notesMasterId r:id="rId20"/>
  </p:notesMasterIdLst>
  <p:sldIdLst>
    <p:sldId id="256" r:id="rId6"/>
    <p:sldId id="258" r:id="rId7"/>
    <p:sldId id="260" r:id="rId8"/>
    <p:sldId id="261" r:id="rId9"/>
    <p:sldId id="262" r:id="rId10"/>
    <p:sldId id="263" r:id="rId11"/>
    <p:sldId id="297" r:id="rId12"/>
    <p:sldId id="265" r:id="rId13"/>
    <p:sldId id="266" r:id="rId14"/>
    <p:sldId id="267" r:id="rId15"/>
    <p:sldId id="272" r:id="rId16"/>
    <p:sldId id="271" r:id="rId17"/>
    <p:sldId id="277" r:id="rId18"/>
    <p:sldId id="273" r:id="rId19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en Sale" initials="KS" lastIdx="9" clrIdx="0">
    <p:extLst>
      <p:ext uri="{19B8F6BF-5375-455C-9EA6-DF929625EA0E}">
        <p15:presenceInfo xmlns:p15="http://schemas.microsoft.com/office/powerpoint/2012/main" userId="Kristen Sa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B3"/>
    <a:srgbClr val="414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323" autoAdjust="0"/>
  </p:normalViewPr>
  <p:slideViewPr>
    <p:cSldViewPr snapToGrid="0">
      <p:cViewPr varScale="1">
        <p:scale>
          <a:sx n="114" d="100"/>
          <a:sy n="114" d="100"/>
        </p:scale>
        <p:origin x="438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7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ie D Hall" userId="27ae7dda-b033-41ff-8676-3bca859ef119" providerId="ADAL" clId="{E5CEE409-AF0A-462A-A6E0-886EDF895E47}"/>
    <pc:docChg chg="modSld">
      <pc:chgData name="Jamie D Hall" userId="27ae7dda-b033-41ff-8676-3bca859ef119" providerId="ADAL" clId="{E5CEE409-AF0A-462A-A6E0-886EDF895E47}" dt="2023-09-29T20:41:49.738" v="2" actId="255"/>
      <pc:docMkLst>
        <pc:docMk/>
      </pc:docMkLst>
      <pc:sldChg chg="modSp mod">
        <pc:chgData name="Jamie D Hall" userId="27ae7dda-b033-41ff-8676-3bca859ef119" providerId="ADAL" clId="{E5CEE409-AF0A-462A-A6E0-886EDF895E47}" dt="2023-09-29T20:41:49.738" v="2" actId="255"/>
        <pc:sldMkLst>
          <pc:docMk/>
          <pc:sldMk cId="0" sldId="273"/>
        </pc:sldMkLst>
        <pc:spChg chg="mod">
          <ac:chgData name="Jamie D Hall" userId="27ae7dda-b033-41ff-8676-3bca859ef119" providerId="ADAL" clId="{E5CEE409-AF0A-462A-A6E0-886EDF895E47}" dt="2023-09-29T20:41:49.738" v="2" actId="255"/>
          <ac:spMkLst>
            <pc:docMk/>
            <pc:sldMk cId="0" sldId="273"/>
            <ac:spMk id="9" creationId="{C2F2DE73-22A8-425C-A878-67A44083198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D9784-C8AB-4720-8996-4DD153BAE89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0E33C-9A7A-4705-B722-B611B22E4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68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3B3EE2-8390-4660-8214-1DD6CD62B4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0"/>
            <a:ext cx="12082272" cy="4980432"/>
          </a:xfrm>
          <a:prstGeom prst="rect">
            <a:avLst/>
          </a:prstGeom>
        </p:spPr>
      </p:pic>
      <p:grpSp>
        <p:nvGrpSpPr>
          <p:cNvPr id="26" name="object 12">
            <a:extLst>
              <a:ext uri="{FF2B5EF4-FFF2-40B4-BE49-F238E27FC236}">
                <a16:creationId xmlns:a16="http://schemas.microsoft.com/office/drawing/2014/main" id="{DB6AF5BD-C38B-4E32-BDE2-015001A697D9}"/>
              </a:ext>
            </a:extLst>
          </p:cNvPr>
          <p:cNvGrpSpPr/>
          <p:nvPr userDrawn="1"/>
        </p:nvGrpSpPr>
        <p:grpSpPr>
          <a:xfrm>
            <a:off x="0" y="0"/>
            <a:ext cx="109855" cy="6858000"/>
            <a:chOff x="0" y="0"/>
            <a:chExt cx="109855" cy="6858000"/>
          </a:xfrm>
        </p:grpSpPr>
        <p:sp>
          <p:nvSpPr>
            <p:cNvPr id="27" name="object 13">
              <a:extLst>
                <a:ext uri="{FF2B5EF4-FFF2-40B4-BE49-F238E27FC236}">
                  <a16:creationId xmlns:a16="http://schemas.microsoft.com/office/drawing/2014/main" id="{8804E56E-E68F-4049-8266-326011B13390}"/>
                </a:ext>
              </a:extLst>
            </p:cNvPr>
            <p:cNvSpPr/>
            <p:nvPr/>
          </p:nvSpPr>
          <p:spPr>
            <a:xfrm>
              <a:off x="0" y="0"/>
              <a:ext cx="109855" cy="3429000"/>
            </a:xfrm>
            <a:custGeom>
              <a:avLst/>
              <a:gdLst/>
              <a:ahLst/>
              <a:cxnLst/>
              <a:rect l="l" t="t" r="r" b="b"/>
              <a:pathLst>
                <a:path w="109855" h="3429000">
                  <a:moveTo>
                    <a:pt x="109728" y="0"/>
                  </a:moveTo>
                  <a:lnTo>
                    <a:pt x="0" y="0"/>
                  </a:lnTo>
                  <a:lnTo>
                    <a:pt x="0" y="3429000"/>
                  </a:lnTo>
                  <a:lnTo>
                    <a:pt x="109728" y="3429000"/>
                  </a:lnTo>
                  <a:lnTo>
                    <a:pt x="109728" y="0"/>
                  </a:lnTo>
                  <a:close/>
                </a:path>
              </a:pathLst>
            </a:custGeom>
            <a:solidFill>
              <a:srgbClr val="8FCB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CD453777-0306-4DF1-AC7E-E2EFB6A657AE}"/>
                </a:ext>
              </a:extLst>
            </p:cNvPr>
            <p:cNvSpPr/>
            <p:nvPr/>
          </p:nvSpPr>
          <p:spPr>
            <a:xfrm>
              <a:off x="0" y="3429000"/>
              <a:ext cx="109855" cy="3429000"/>
            </a:xfrm>
            <a:custGeom>
              <a:avLst/>
              <a:gdLst/>
              <a:ahLst/>
              <a:cxnLst/>
              <a:rect l="l" t="t" r="r" b="b"/>
              <a:pathLst>
                <a:path w="109855" h="3429000">
                  <a:moveTo>
                    <a:pt x="109728" y="0"/>
                  </a:moveTo>
                  <a:lnTo>
                    <a:pt x="0" y="0"/>
                  </a:lnTo>
                  <a:lnTo>
                    <a:pt x="0" y="3429000"/>
                  </a:lnTo>
                  <a:lnTo>
                    <a:pt x="109728" y="3429000"/>
                  </a:lnTo>
                  <a:lnTo>
                    <a:pt x="109728" y="0"/>
                  </a:lnTo>
                  <a:close/>
                </a:path>
              </a:pathLst>
            </a:custGeom>
            <a:solidFill>
              <a:srgbClr val="003B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:a16="http://schemas.microsoft.com/office/drawing/2014/main" id="{60BCEF85-99DC-4D3C-99F3-7FF0ED33A1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15400" y="632056"/>
            <a:ext cx="2468880" cy="27432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9D54933-4DB8-4D86-A0C6-C005F913C3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148B3-EAAC-4206-9689-1EF5237A1F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3C7C7-B0FF-451D-99FE-9EA893039D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02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346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16790-3E1A-49A6-9DD5-B203FBB2DD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5F9DFE-E1F4-4E58-AD5F-16E826D7D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"/>
            <a:ext cx="12192000" cy="503843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3605271-A2A1-415A-943C-738C69E897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73391" y="666421"/>
            <a:ext cx="2275119" cy="25919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5402213"/>
            <a:ext cx="1088136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defRPr sz="3200" b="1" kern="1200" dirty="0">
                <a:solidFill>
                  <a:srgbClr val="003B71"/>
                </a:solidFill>
                <a:latin typeface="Arial"/>
                <a:ea typeface="+mn-ea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85800" y="5963568"/>
            <a:ext cx="1088136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50" b="0" kern="1200" spc="-5" dirty="0">
                <a:solidFill>
                  <a:srgbClr val="0078B3"/>
                </a:solidFill>
                <a:latin typeface="Arial"/>
                <a:ea typeface="+mn-ea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3A89232-91FE-448E-9553-302AC0CBB99C}"/>
              </a:ext>
            </a:extLst>
          </p:cNvPr>
          <p:cNvSpPr/>
          <p:nvPr userDrawn="1"/>
        </p:nvSpPr>
        <p:spPr>
          <a:xfrm>
            <a:off x="0" y="0"/>
            <a:ext cx="109855" cy="3429000"/>
          </a:xfrm>
          <a:custGeom>
            <a:avLst/>
            <a:gdLst/>
            <a:ahLst/>
            <a:cxnLst/>
            <a:rect l="l" t="t" r="r" b="b"/>
            <a:pathLst>
              <a:path w="109855" h="3429000">
                <a:moveTo>
                  <a:pt x="0" y="3429000"/>
                </a:moveTo>
                <a:lnTo>
                  <a:pt x="109728" y="3429000"/>
                </a:lnTo>
                <a:lnTo>
                  <a:pt x="109728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4859A2FC-07BD-4CE8-8A06-3B187C1B8EB9}"/>
              </a:ext>
            </a:extLst>
          </p:cNvPr>
          <p:cNvSpPr/>
          <p:nvPr userDrawn="1"/>
        </p:nvSpPr>
        <p:spPr>
          <a:xfrm>
            <a:off x="0" y="3429000"/>
            <a:ext cx="109855" cy="3429000"/>
          </a:xfrm>
          <a:custGeom>
            <a:avLst/>
            <a:gdLst/>
            <a:ahLst/>
            <a:cxnLst/>
            <a:rect l="l" t="t" r="r" b="b"/>
            <a:pathLst>
              <a:path w="109855" h="3429000">
                <a:moveTo>
                  <a:pt x="0" y="3429000"/>
                </a:moveTo>
                <a:lnTo>
                  <a:pt x="109728" y="3429000"/>
                </a:lnTo>
                <a:lnTo>
                  <a:pt x="109728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8189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7E0023-D82D-41C2-97B6-9C37DB218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" y="0"/>
            <a:ext cx="12193726" cy="503834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3605271-A2A1-415A-943C-738C69E897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73391" y="666421"/>
            <a:ext cx="2275119" cy="25919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5402213"/>
            <a:ext cx="1088136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defRPr sz="3200" b="1" kern="1200" dirty="0">
                <a:solidFill>
                  <a:srgbClr val="003B71"/>
                </a:solidFill>
                <a:latin typeface="Arial"/>
                <a:ea typeface="+mn-ea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85800" y="5963568"/>
            <a:ext cx="1088136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50" b="0" kern="1200" spc="-5" dirty="0">
                <a:solidFill>
                  <a:srgbClr val="0078B3"/>
                </a:solidFill>
                <a:latin typeface="Arial"/>
                <a:ea typeface="+mn-ea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3A89232-91FE-448E-9553-302AC0CBB99C}"/>
              </a:ext>
            </a:extLst>
          </p:cNvPr>
          <p:cNvSpPr/>
          <p:nvPr userDrawn="1"/>
        </p:nvSpPr>
        <p:spPr>
          <a:xfrm>
            <a:off x="0" y="0"/>
            <a:ext cx="109855" cy="3429000"/>
          </a:xfrm>
          <a:custGeom>
            <a:avLst/>
            <a:gdLst/>
            <a:ahLst/>
            <a:cxnLst/>
            <a:rect l="l" t="t" r="r" b="b"/>
            <a:pathLst>
              <a:path w="109855" h="3429000">
                <a:moveTo>
                  <a:pt x="0" y="3429000"/>
                </a:moveTo>
                <a:lnTo>
                  <a:pt x="109728" y="3429000"/>
                </a:lnTo>
                <a:lnTo>
                  <a:pt x="109728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4859A2FC-07BD-4CE8-8A06-3B187C1B8EB9}"/>
              </a:ext>
            </a:extLst>
          </p:cNvPr>
          <p:cNvSpPr/>
          <p:nvPr userDrawn="1"/>
        </p:nvSpPr>
        <p:spPr>
          <a:xfrm>
            <a:off x="0" y="3429000"/>
            <a:ext cx="109855" cy="3429000"/>
          </a:xfrm>
          <a:custGeom>
            <a:avLst/>
            <a:gdLst/>
            <a:ahLst/>
            <a:cxnLst/>
            <a:rect l="l" t="t" r="r" b="b"/>
            <a:pathLst>
              <a:path w="109855" h="3429000">
                <a:moveTo>
                  <a:pt x="0" y="3429000"/>
                </a:moveTo>
                <a:lnTo>
                  <a:pt x="109728" y="3429000"/>
                </a:lnTo>
                <a:lnTo>
                  <a:pt x="109728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3181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10ECAC03-79EE-4024-81CA-6A87E5E0B992}"/>
              </a:ext>
            </a:extLst>
          </p:cNvPr>
          <p:cNvSpPr/>
          <p:nvPr userDrawn="1"/>
        </p:nvSpPr>
        <p:spPr>
          <a:xfrm>
            <a:off x="0" y="0"/>
            <a:ext cx="12191695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FB5C753-763C-472C-9A46-2408E1B13285}"/>
              </a:ext>
            </a:extLst>
          </p:cNvPr>
          <p:cNvSpPr/>
          <p:nvPr userDrawn="1"/>
        </p:nvSpPr>
        <p:spPr>
          <a:xfrm>
            <a:off x="0" y="2130551"/>
            <a:ext cx="5767070" cy="1335405"/>
          </a:xfrm>
          <a:custGeom>
            <a:avLst/>
            <a:gdLst/>
            <a:ahLst/>
            <a:cxnLst/>
            <a:rect l="l" t="t" r="r" b="b"/>
            <a:pathLst>
              <a:path w="5767070" h="1335404">
                <a:moveTo>
                  <a:pt x="0" y="1335024"/>
                </a:moveTo>
                <a:lnTo>
                  <a:pt x="5766663" y="1335024"/>
                </a:lnTo>
                <a:lnTo>
                  <a:pt x="5766663" y="0"/>
                </a:lnTo>
                <a:lnTo>
                  <a:pt x="0" y="0"/>
                </a:lnTo>
                <a:lnTo>
                  <a:pt x="0" y="13350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19947-B2CF-4C7A-9CC7-5734B321C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00" y="2372360"/>
            <a:ext cx="5118100" cy="815340"/>
          </a:xfrm>
        </p:spPr>
        <p:txBody>
          <a:bodyPr/>
          <a:lstStyle>
            <a:lvl1pPr>
              <a:defRPr sz="31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630E7E9-0498-41FA-ACB8-F0ECEB3E18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048" y="274320"/>
            <a:ext cx="2743200" cy="182880"/>
          </a:xfrm>
        </p:spPr>
        <p:txBody>
          <a:bodyPr>
            <a:noAutofit/>
          </a:bodyPr>
          <a:lstStyle>
            <a:lvl1pPr marL="1270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None/>
              <a:defRPr lang="en-US" sz="900" kern="1200" cap="all" spc="25" baseline="0" dirty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628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1CA8C8-BD88-478F-9615-3BB2236E1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"/>
            <a:ext cx="12192000" cy="6855949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9FB5C753-763C-472C-9A46-2408E1B13285}"/>
              </a:ext>
            </a:extLst>
          </p:cNvPr>
          <p:cNvSpPr/>
          <p:nvPr userDrawn="1"/>
        </p:nvSpPr>
        <p:spPr>
          <a:xfrm>
            <a:off x="0" y="2130551"/>
            <a:ext cx="6248400" cy="1923289"/>
          </a:xfrm>
          <a:custGeom>
            <a:avLst/>
            <a:gdLst/>
            <a:ahLst/>
            <a:cxnLst/>
            <a:rect l="l" t="t" r="r" b="b"/>
            <a:pathLst>
              <a:path w="5767070" h="1335404">
                <a:moveTo>
                  <a:pt x="0" y="1335024"/>
                </a:moveTo>
                <a:lnTo>
                  <a:pt x="5766663" y="1335024"/>
                </a:lnTo>
                <a:lnTo>
                  <a:pt x="5766663" y="0"/>
                </a:lnTo>
                <a:lnTo>
                  <a:pt x="0" y="0"/>
                </a:lnTo>
                <a:lnTo>
                  <a:pt x="0" y="13350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19947-B2CF-4C7A-9CC7-5734B321C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00" y="2372360"/>
            <a:ext cx="5118100" cy="815340"/>
          </a:xfrm>
        </p:spPr>
        <p:txBody>
          <a:bodyPr/>
          <a:lstStyle>
            <a:lvl1pPr>
              <a:defRPr sz="31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630E7E9-0498-41FA-ACB8-F0ECEB3E18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048" y="274320"/>
            <a:ext cx="2743200" cy="182880"/>
          </a:xfrm>
        </p:spPr>
        <p:txBody>
          <a:bodyPr>
            <a:noAutofit/>
          </a:bodyPr>
          <a:lstStyle>
            <a:lvl1pPr marL="1270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None/>
              <a:defRPr lang="en-US" sz="900" kern="1200" cap="all" spc="25" baseline="0" dirty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818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1CA8C8-BD88-478F-9615-3BB2236E1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9"/>
            <a:ext cx="12192000" cy="6853961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9FB5C753-763C-472C-9A46-2408E1B13285}"/>
              </a:ext>
            </a:extLst>
          </p:cNvPr>
          <p:cNvSpPr/>
          <p:nvPr userDrawn="1"/>
        </p:nvSpPr>
        <p:spPr>
          <a:xfrm>
            <a:off x="0" y="2130551"/>
            <a:ext cx="6248400" cy="1923289"/>
          </a:xfrm>
          <a:custGeom>
            <a:avLst/>
            <a:gdLst/>
            <a:ahLst/>
            <a:cxnLst/>
            <a:rect l="l" t="t" r="r" b="b"/>
            <a:pathLst>
              <a:path w="5767070" h="1335404">
                <a:moveTo>
                  <a:pt x="0" y="1335024"/>
                </a:moveTo>
                <a:lnTo>
                  <a:pt x="5766663" y="1335024"/>
                </a:lnTo>
                <a:lnTo>
                  <a:pt x="5766663" y="0"/>
                </a:lnTo>
                <a:lnTo>
                  <a:pt x="0" y="0"/>
                </a:lnTo>
                <a:lnTo>
                  <a:pt x="0" y="13350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19947-B2CF-4C7A-9CC7-5734B321C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00" y="2372360"/>
            <a:ext cx="5118100" cy="815340"/>
          </a:xfrm>
        </p:spPr>
        <p:txBody>
          <a:bodyPr/>
          <a:lstStyle>
            <a:lvl1pPr>
              <a:defRPr sz="31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630E7E9-0498-41FA-ACB8-F0ECEB3E18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048" y="274320"/>
            <a:ext cx="2743200" cy="182880"/>
          </a:xfrm>
        </p:spPr>
        <p:txBody>
          <a:bodyPr>
            <a:noAutofit/>
          </a:bodyPr>
          <a:lstStyle>
            <a:lvl1pPr marL="1270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None/>
              <a:defRPr lang="en-US" sz="900" kern="1200" cap="all" spc="25" baseline="0" dirty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563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5EE01E-B8F8-4F46-9184-F560A15FFD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1645920"/>
            <a:ext cx="10528300" cy="4297680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F6894A-7532-45E6-9213-3EE7C25E29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048" y="274320"/>
            <a:ext cx="2743200" cy="182880"/>
          </a:xfrm>
        </p:spPr>
        <p:txBody>
          <a:bodyPr>
            <a:noAutofit/>
          </a:bodyPr>
          <a:lstStyle>
            <a:lvl1pPr marL="1270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None/>
              <a:defRPr lang="en-US" sz="900" kern="1200" cap="all" spc="25" baseline="0" dirty="0">
                <a:solidFill>
                  <a:srgbClr val="003B7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8060EAA-EA09-4CE6-BCCD-FD906D4C2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6C93D88-54FE-4775-8918-4D929AE29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3C7C7-B0FF-451D-99FE-9EA893039D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4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0" y="0"/>
            <a:ext cx="109855" cy="3429000"/>
          </a:xfrm>
          <a:custGeom>
            <a:avLst/>
            <a:gdLst/>
            <a:ahLst/>
            <a:cxnLst/>
            <a:rect l="l" t="t" r="r" b="b"/>
            <a:pathLst>
              <a:path w="109855" h="3429000">
                <a:moveTo>
                  <a:pt x="0" y="3429000"/>
                </a:moveTo>
                <a:lnTo>
                  <a:pt x="109728" y="3429000"/>
                </a:lnTo>
                <a:lnTo>
                  <a:pt x="109728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8FCB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3429000"/>
            <a:ext cx="109855" cy="3429000"/>
          </a:xfrm>
          <a:custGeom>
            <a:avLst/>
            <a:gdLst/>
            <a:ahLst/>
            <a:cxnLst/>
            <a:rect l="l" t="t" r="r" b="b"/>
            <a:pathLst>
              <a:path w="109855" h="3429000">
                <a:moveTo>
                  <a:pt x="0" y="3429000"/>
                </a:moveTo>
                <a:lnTo>
                  <a:pt x="109728" y="3429000"/>
                </a:lnTo>
                <a:lnTo>
                  <a:pt x="109728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003B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488E05E-E0FE-4CC9-B99D-D99E32227D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048" y="274320"/>
            <a:ext cx="2743200" cy="182880"/>
          </a:xfrm>
        </p:spPr>
        <p:txBody>
          <a:bodyPr>
            <a:noAutofit/>
          </a:bodyPr>
          <a:lstStyle>
            <a:lvl1pPr marL="1270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None/>
              <a:defRPr lang="en-US" sz="900" kern="1200" cap="all" spc="25" baseline="0" dirty="0">
                <a:solidFill>
                  <a:srgbClr val="003B7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0688E23-181C-4E26-BFB7-FDCB6D1F2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FC43B59-711F-4416-B500-DE70A23BA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3C7C7-B0FF-451D-99FE-9EA893039D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6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5.sv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8BFEC4A-FEC6-442C-BF9B-1E36C33C0E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8562" y="6251735"/>
            <a:ext cx="2304288" cy="25603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2950" y="811894"/>
            <a:ext cx="10119055" cy="817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0078B3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2950" y="1386953"/>
            <a:ext cx="10536555" cy="4556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36712" y="6584695"/>
            <a:ext cx="200659" cy="119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8100" algn="l" defTabSz="914400" rtl="0" eaLnBrk="1" latinLnBrk="0" hangingPunct="1">
              <a:lnSpc>
                <a:spcPts val="1030"/>
              </a:lnSpc>
              <a:defRPr lang="en-US" sz="800" b="1" i="0" kern="1200" smtClean="0">
                <a:solidFill>
                  <a:srgbClr val="4140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81D60167-4931-47E6-BA6A-407CBD079E4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object 12">
            <a:extLst>
              <a:ext uri="{FF2B5EF4-FFF2-40B4-BE49-F238E27FC236}">
                <a16:creationId xmlns:a16="http://schemas.microsoft.com/office/drawing/2014/main" id="{B27BA21C-5CD3-4414-8A94-CF3EE7F97D5F}"/>
              </a:ext>
            </a:extLst>
          </p:cNvPr>
          <p:cNvGrpSpPr/>
          <p:nvPr userDrawn="1"/>
        </p:nvGrpSpPr>
        <p:grpSpPr>
          <a:xfrm>
            <a:off x="0" y="0"/>
            <a:ext cx="109855" cy="6858000"/>
            <a:chOff x="0" y="0"/>
            <a:chExt cx="109855" cy="6858000"/>
          </a:xfrm>
        </p:grpSpPr>
        <p:sp>
          <p:nvSpPr>
            <p:cNvPr id="9" name="object 13">
              <a:extLst>
                <a:ext uri="{FF2B5EF4-FFF2-40B4-BE49-F238E27FC236}">
                  <a16:creationId xmlns:a16="http://schemas.microsoft.com/office/drawing/2014/main" id="{F4ADAB21-E09D-4B66-A4B2-994E42D3B6CA}"/>
                </a:ext>
              </a:extLst>
            </p:cNvPr>
            <p:cNvSpPr/>
            <p:nvPr/>
          </p:nvSpPr>
          <p:spPr>
            <a:xfrm>
              <a:off x="0" y="0"/>
              <a:ext cx="109855" cy="3429000"/>
            </a:xfrm>
            <a:custGeom>
              <a:avLst/>
              <a:gdLst/>
              <a:ahLst/>
              <a:cxnLst/>
              <a:rect l="l" t="t" r="r" b="b"/>
              <a:pathLst>
                <a:path w="109855" h="3429000">
                  <a:moveTo>
                    <a:pt x="109728" y="0"/>
                  </a:moveTo>
                  <a:lnTo>
                    <a:pt x="0" y="0"/>
                  </a:lnTo>
                  <a:lnTo>
                    <a:pt x="0" y="3429000"/>
                  </a:lnTo>
                  <a:lnTo>
                    <a:pt x="109728" y="3429000"/>
                  </a:lnTo>
                  <a:lnTo>
                    <a:pt x="109728" y="0"/>
                  </a:lnTo>
                  <a:close/>
                </a:path>
              </a:pathLst>
            </a:custGeom>
            <a:solidFill>
              <a:srgbClr val="8FCB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4">
              <a:extLst>
                <a:ext uri="{FF2B5EF4-FFF2-40B4-BE49-F238E27FC236}">
                  <a16:creationId xmlns:a16="http://schemas.microsoft.com/office/drawing/2014/main" id="{C591CB66-F4F0-4FEC-8FEF-566090DD6C77}"/>
                </a:ext>
              </a:extLst>
            </p:cNvPr>
            <p:cNvSpPr/>
            <p:nvPr/>
          </p:nvSpPr>
          <p:spPr>
            <a:xfrm>
              <a:off x="0" y="3429000"/>
              <a:ext cx="109855" cy="3429000"/>
            </a:xfrm>
            <a:custGeom>
              <a:avLst/>
              <a:gdLst/>
              <a:ahLst/>
              <a:cxnLst/>
              <a:rect l="l" t="t" r="r" b="b"/>
              <a:pathLst>
                <a:path w="109855" h="3429000">
                  <a:moveTo>
                    <a:pt x="109728" y="0"/>
                  </a:moveTo>
                  <a:lnTo>
                    <a:pt x="0" y="0"/>
                  </a:lnTo>
                  <a:lnTo>
                    <a:pt x="0" y="3429000"/>
                  </a:lnTo>
                  <a:lnTo>
                    <a:pt x="109728" y="3429000"/>
                  </a:lnTo>
                  <a:lnTo>
                    <a:pt x="109728" y="0"/>
                  </a:lnTo>
                  <a:close/>
                </a:path>
              </a:pathLst>
            </a:custGeom>
            <a:solidFill>
              <a:srgbClr val="003B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6">
            <a:extLst>
              <a:ext uri="{FF2B5EF4-FFF2-40B4-BE49-F238E27FC236}">
                <a16:creationId xmlns:a16="http://schemas.microsoft.com/office/drawing/2014/main" id="{5E0020C8-29A3-4216-AB4B-72962E098361}"/>
              </a:ext>
            </a:extLst>
          </p:cNvPr>
          <p:cNvSpPr/>
          <p:nvPr userDrawn="1"/>
        </p:nvSpPr>
        <p:spPr>
          <a:xfrm>
            <a:off x="0" y="0"/>
            <a:ext cx="109855" cy="3429000"/>
          </a:xfrm>
          <a:custGeom>
            <a:avLst/>
            <a:gdLst/>
            <a:ahLst/>
            <a:cxnLst/>
            <a:rect l="l" t="t" r="r" b="b"/>
            <a:pathLst>
              <a:path w="109855" h="3429000">
                <a:moveTo>
                  <a:pt x="0" y="3429000"/>
                </a:moveTo>
                <a:lnTo>
                  <a:pt x="109728" y="3429000"/>
                </a:lnTo>
                <a:lnTo>
                  <a:pt x="109728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6F35BDD5-95EE-48BA-9709-7271D9A21801}"/>
              </a:ext>
            </a:extLst>
          </p:cNvPr>
          <p:cNvSpPr/>
          <p:nvPr userDrawn="1"/>
        </p:nvSpPr>
        <p:spPr>
          <a:xfrm>
            <a:off x="0" y="3429000"/>
            <a:ext cx="109855" cy="3429000"/>
          </a:xfrm>
          <a:custGeom>
            <a:avLst/>
            <a:gdLst/>
            <a:ahLst/>
            <a:cxnLst/>
            <a:rect l="l" t="t" r="r" b="b"/>
            <a:pathLst>
              <a:path w="109855" h="3429000">
                <a:moveTo>
                  <a:pt x="0" y="3429000"/>
                </a:moveTo>
                <a:lnTo>
                  <a:pt x="109728" y="3429000"/>
                </a:lnTo>
                <a:lnTo>
                  <a:pt x="109728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20169F2-0ED7-4C43-AB49-817E827BF21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62674" y="6259892"/>
            <a:ext cx="2275119" cy="259191"/>
          </a:xfrm>
          <a:prstGeom prst="rect">
            <a:avLst/>
          </a:prstGeom>
        </p:spPr>
      </p:pic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4F624858-8AED-4BA1-8AE3-B314DCB57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22960"/>
            <a:ext cx="10515600" cy="42062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C7300C-1C04-43C4-B5EF-997B8150E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645920"/>
            <a:ext cx="10515600" cy="42976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5B811BE-618F-4E10-9FBC-F0219DEFB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4048" y="6483190"/>
            <a:ext cx="2743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2723C7C7-B0FF-451D-99FE-9EA893039D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9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p:hf hdr="0" ftr="0" dt="0"/>
  <p:txStyles>
    <p:titleStyle>
      <a:lvl1pPr>
        <a:defRPr sz="3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7800" indent="-177800">
        <a:spcAft>
          <a:spcPts val="1200"/>
        </a:spcAft>
        <a:buFont typeface="Arial" panose="020B0604020202020204" pitchFamily="34" charset="0"/>
        <a:buChar char="•"/>
        <a:defRPr sz="1600" b="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177800">
        <a:spcAft>
          <a:spcPts val="120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2pPr>
      <a:lvl3pPr marL="1092200" indent="-177800">
        <a:spcAft>
          <a:spcPts val="120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3pPr>
      <a:lvl4pPr marL="1549400" indent="-177800">
        <a:spcAft>
          <a:spcPts val="120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06600" indent="-177800">
        <a:spcAft>
          <a:spcPts val="120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sv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10" Type="http://schemas.openxmlformats.org/officeDocument/2006/relationships/image" Target="../media/image32.svg"/><Relationship Id="rId4" Type="http://schemas.openxmlformats.org/officeDocument/2006/relationships/image" Target="../media/image69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png"/><Relationship Id="rId15" Type="http://schemas.openxmlformats.org/officeDocument/2006/relationships/image" Target="../media/image6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730250" y="5160745"/>
            <a:ext cx="9718919" cy="977191"/>
          </a:xfrm>
          <a:prstGeom prst="rect">
            <a:avLst/>
          </a:prstGeom>
        </p:spPr>
        <p:txBody>
          <a:bodyPr vert="horz" wrap="square" lIns="0" tIns="190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lang="en-US" sz="2050" spc="-35" dirty="0">
                <a:latin typeface="Arial"/>
                <a:cs typeface="Arial"/>
              </a:rPr>
              <a:t>2024 </a:t>
            </a:r>
            <a:r>
              <a:rPr lang="en-US" sz="2050" spc="-35" dirty="0">
                <a:solidFill>
                  <a:srgbClr val="000101"/>
                </a:solidFill>
                <a:latin typeface="Arial"/>
                <a:cs typeface="Arial"/>
              </a:rPr>
              <a:t>o</a:t>
            </a:r>
            <a:r>
              <a:rPr sz="2050" dirty="0">
                <a:solidFill>
                  <a:srgbClr val="000101"/>
                </a:solidFill>
                <a:latin typeface="Arial"/>
                <a:cs typeface="Arial"/>
              </a:rPr>
              <a:t>pen </a:t>
            </a:r>
            <a:r>
              <a:rPr sz="2050" spc="-5" dirty="0">
                <a:solidFill>
                  <a:srgbClr val="000101"/>
                </a:solidFill>
                <a:latin typeface="Arial"/>
                <a:cs typeface="Arial"/>
              </a:rPr>
              <a:t>enrollment period presentation </a:t>
            </a:r>
            <a:r>
              <a:rPr sz="2050" dirty="0">
                <a:solidFill>
                  <a:srgbClr val="000101"/>
                </a:solidFill>
                <a:latin typeface="Arial"/>
                <a:cs typeface="Arial"/>
              </a:rPr>
              <a:t>for</a:t>
            </a:r>
            <a:r>
              <a:rPr lang="en-US" sz="2050" dirty="0">
                <a:solidFill>
                  <a:srgbClr val="000101"/>
                </a:solidFill>
                <a:latin typeface="Arial"/>
                <a:cs typeface="Arial"/>
              </a:rPr>
              <a:t> Fresno USD </a:t>
            </a:r>
            <a:endParaRPr sz="2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lang="en-US" sz="2050" spc="-5" dirty="0">
                <a:solidFill>
                  <a:srgbClr val="000101"/>
                </a:solidFill>
                <a:latin typeface="Arial"/>
                <a:cs typeface="Arial"/>
              </a:rPr>
              <a:t>Zared Castillo</a:t>
            </a:r>
            <a:r>
              <a:rPr sz="2050" spc="-5" dirty="0">
                <a:solidFill>
                  <a:srgbClr val="000101"/>
                </a:solidFill>
                <a:latin typeface="Arial"/>
                <a:cs typeface="Arial"/>
              </a:rPr>
              <a:t> | </a:t>
            </a:r>
            <a:r>
              <a:rPr lang="en-US" sz="2050" spc="-5" dirty="0">
                <a:solidFill>
                  <a:srgbClr val="000101"/>
                </a:solidFill>
                <a:latin typeface="Arial"/>
                <a:cs typeface="Arial"/>
              </a:rPr>
              <a:t>10-17-2023 &amp; 10-18-2023</a:t>
            </a:r>
            <a:endParaRPr sz="2050" spc="-5" dirty="0">
              <a:solidFill>
                <a:srgbClr val="000101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 idx="4294967295"/>
          </p:nvPr>
        </p:nvSpPr>
        <p:spPr>
          <a:xfrm>
            <a:off x="6083147" y="1187875"/>
            <a:ext cx="5330825" cy="1163320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3750" b="1" spc="-5" dirty="0">
                <a:latin typeface="Arial"/>
                <a:cs typeface="Arial"/>
              </a:rPr>
              <a:t>Find </a:t>
            </a:r>
            <a:r>
              <a:rPr sz="3750" b="1" spc="-10" dirty="0">
                <a:latin typeface="Arial"/>
                <a:cs typeface="Arial"/>
              </a:rPr>
              <a:t>your </a:t>
            </a:r>
            <a:r>
              <a:rPr sz="3750" b="1" spc="-5" dirty="0">
                <a:latin typeface="Arial"/>
                <a:cs typeface="Arial"/>
              </a:rPr>
              <a:t>healthy</a:t>
            </a:r>
            <a:r>
              <a:rPr sz="3750" b="1" spc="-114" dirty="0">
                <a:latin typeface="Arial"/>
                <a:cs typeface="Arial"/>
              </a:rPr>
              <a:t> </a:t>
            </a:r>
            <a:r>
              <a:rPr sz="3750" b="1" spc="-5" dirty="0">
                <a:latin typeface="Arial"/>
                <a:cs typeface="Arial"/>
              </a:rPr>
              <a:t>place</a:t>
            </a:r>
            <a:endParaRPr sz="3750" dirty="0">
              <a:latin typeface="Arial"/>
              <a:cs typeface="Arial"/>
            </a:endParaRPr>
          </a:p>
          <a:p>
            <a:pPr marL="656590">
              <a:lnSpc>
                <a:spcPct val="100000"/>
              </a:lnSpc>
              <a:spcBef>
                <a:spcPts val="700"/>
              </a:spcBef>
            </a:pPr>
            <a:r>
              <a:rPr sz="2200" spc="10" dirty="0">
                <a:solidFill>
                  <a:srgbClr val="003B71"/>
                </a:solidFill>
              </a:rPr>
              <a:t>With care designed to help </a:t>
            </a:r>
            <a:r>
              <a:rPr sz="2200" spc="15" dirty="0">
                <a:solidFill>
                  <a:srgbClr val="003B71"/>
                </a:solidFill>
              </a:rPr>
              <a:t>you</a:t>
            </a:r>
            <a:r>
              <a:rPr sz="2200" spc="-55" dirty="0">
                <a:solidFill>
                  <a:srgbClr val="003B71"/>
                </a:solidFill>
              </a:rPr>
              <a:t> </a:t>
            </a:r>
            <a:r>
              <a:rPr sz="2200" spc="10" dirty="0">
                <a:solidFill>
                  <a:srgbClr val="003B71"/>
                </a:solidFill>
              </a:rPr>
              <a:t>thrive</a:t>
            </a:r>
            <a:endParaRPr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87C366-914D-6862-3D18-C00B40AAB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365" y="5670125"/>
            <a:ext cx="3697288" cy="98594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FCD0385-9928-439F-9447-27A02F6CB7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" b="-354"/>
          <a:stretch/>
        </p:blipFill>
        <p:spPr>
          <a:xfrm>
            <a:off x="7299513" y="0"/>
            <a:ext cx="4892487" cy="688229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0443" y="194656"/>
            <a:ext cx="2638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94F7F"/>
                </a:solidFill>
                <a:latin typeface="Arial"/>
                <a:cs typeface="Arial"/>
              </a:rPr>
              <a:t>KAISER PERMANENTE MEDICARE </a:t>
            </a:r>
            <a:r>
              <a:rPr sz="800" spc="15" dirty="0">
                <a:solidFill>
                  <a:srgbClr val="194F7F"/>
                </a:solidFill>
                <a:latin typeface="Arial"/>
                <a:cs typeface="Arial"/>
              </a:rPr>
              <a:t>HEALTH</a:t>
            </a:r>
            <a:r>
              <a:rPr sz="800" spc="100" dirty="0">
                <a:solidFill>
                  <a:srgbClr val="194F7F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94F7F"/>
                </a:solidFill>
                <a:latin typeface="Arial"/>
                <a:cs typeface="Arial"/>
              </a:rPr>
              <a:t>PLANS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35F2A368-E49E-4528-8580-1DE6181DC7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38100">
              <a:lnSpc>
                <a:spcPts val="1030"/>
              </a:lnSpc>
            </a:pPr>
            <a:fld id="{81D60167-4931-47E6-BA6A-407CBD079E47}" type="slidenum">
              <a:rPr lang="en-US" smtClean="0"/>
              <a:t>10</a:t>
            </a:fld>
            <a:endParaRPr lang="en-US" dirty="0"/>
          </a:p>
        </p:txBody>
      </p:sp>
      <p:sp>
        <p:nvSpPr>
          <p:cNvPr id="14" name="object 14"/>
          <p:cNvSpPr txBox="1">
            <a:spLocks noGrp="1"/>
          </p:cNvSpPr>
          <p:nvPr>
            <p:ph type="title" idx="4294967295"/>
          </p:nvPr>
        </p:nvSpPr>
        <p:spPr>
          <a:xfrm>
            <a:off x="688027" y="811213"/>
            <a:ext cx="5683277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pc="-75" dirty="0"/>
              <a:t>Take </a:t>
            </a:r>
            <a:r>
              <a:rPr spc="-5" dirty="0"/>
              <a:t>advantage of </a:t>
            </a:r>
            <a:r>
              <a:rPr dirty="0" err="1"/>
              <a:t>Silver&amp;Fit</a:t>
            </a:r>
            <a:r>
              <a:rPr sz="2250" baseline="31481" dirty="0"/>
              <a:t>®</a:t>
            </a:r>
            <a:r>
              <a:rPr lang="en-US" sz="2250" baseline="31481" dirty="0"/>
              <a:t> </a:t>
            </a:r>
            <a:r>
              <a:rPr lang="en-US" spc="-5" dirty="0"/>
              <a:t>Program</a:t>
            </a:r>
            <a:r>
              <a:rPr lang="en-US" sz="2250" baseline="31481" dirty="0"/>
              <a:t> </a:t>
            </a:r>
            <a:endParaRPr sz="2250" baseline="31481" dirty="0"/>
          </a:p>
        </p:txBody>
      </p:sp>
      <p:sp>
        <p:nvSpPr>
          <p:cNvPr id="15" name="object 15"/>
          <p:cNvSpPr txBox="1"/>
          <p:nvPr/>
        </p:nvSpPr>
        <p:spPr>
          <a:xfrm>
            <a:off x="688028" y="1409296"/>
            <a:ext cx="5683277" cy="422231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63500" marR="316230">
              <a:lnSpc>
                <a:spcPct val="104200"/>
              </a:lnSpc>
              <a:spcBef>
                <a:spcPts val="20"/>
              </a:spcBef>
            </a:pPr>
            <a:r>
              <a:rPr sz="1600" spc="-5" dirty="0">
                <a:latin typeface="Arial"/>
                <a:cs typeface="Arial"/>
              </a:rPr>
              <a:t>Available at </a:t>
            </a:r>
            <a:r>
              <a:rPr sz="1600" b="1" dirty="0">
                <a:latin typeface="Arial"/>
                <a:cs typeface="Arial"/>
              </a:rPr>
              <a:t>no </a:t>
            </a:r>
            <a:r>
              <a:rPr sz="1600" b="1" spc="-5" dirty="0">
                <a:latin typeface="Arial"/>
                <a:cs typeface="Arial"/>
              </a:rPr>
              <a:t>additional cost</a:t>
            </a:r>
            <a:r>
              <a:rPr sz="1600" spc="-5" dirty="0">
                <a:latin typeface="Arial"/>
                <a:cs typeface="Arial"/>
              </a:rPr>
              <a:t>, </a:t>
            </a:r>
            <a:r>
              <a:rPr sz="1600" dirty="0">
                <a:latin typeface="Arial"/>
                <a:cs typeface="Arial"/>
              </a:rPr>
              <a:t>the Silver&amp;Fit</a:t>
            </a:r>
            <a:r>
              <a:rPr sz="1350" baseline="33950" dirty="0">
                <a:latin typeface="Arial"/>
                <a:cs typeface="Arial"/>
              </a:rPr>
              <a:t>® </a:t>
            </a:r>
            <a:r>
              <a:rPr sz="1600" spc="-5" dirty="0">
                <a:latin typeface="Arial"/>
                <a:cs typeface="Arial"/>
              </a:rPr>
              <a:t>Healthy </a:t>
            </a:r>
            <a:r>
              <a:rPr sz="1600" dirty="0">
                <a:latin typeface="Arial"/>
                <a:cs typeface="Arial"/>
              </a:rPr>
              <a:t>Aging </a:t>
            </a:r>
            <a:r>
              <a:rPr lang="en-US" sz="1600" dirty="0">
                <a:latin typeface="Arial"/>
                <a:cs typeface="Arial"/>
              </a:rPr>
              <a:t>and Exercise </a:t>
            </a:r>
            <a:r>
              <a:rPr sz="1600" dirty="0">
                <a:latin typeface="Arial"/>
                <a:cs typeface="Arial"/>
              </a:rPr>
              <a:t>Program can </a:t>
            </a:r>
            <a:r>
              <a:rPr sz="1600" spc="-5" dirty="0">
                <a:latin typeface="Arial"/>
                <a:cs typeface="Arial"/>
              </a:rPr>
              <a:t>help </a:t>
            </a:r>
            <a:r>
              <a:rPr sz="1600" dirty="0">
                <a:latin typeface="Arial"/>
                <a:cs typeface="Arial"/>
              </a:rPr>
              <a:t>you </a:t>
            </a:r>
            <a:r>
              <a:rPr sz="1600" spc="-5" dirty="0">
                <a:latin typeface="Arial"/>
                <a:cs typeface="Arial"/>
              </a:rPr>
              <a:t>get active and  </a:t>
            </a:r>
            <a:r>
              <a:rPr sz="1600" dirty="0">
                <a:latin typeface="Arial"/>
                <a:cs typeface="Arial"/>
              </a:rPr>
              <a:t>stay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healthy.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dirty="0">
              <a:latin typeface="Arial"/>
              <a:cs typeface="Arial"/>
            </a:endParaRPr>
          </a:p>
          <a:p>
            <a:pPr marL="170815" marR="43180" indent="-116839">
              <a:lnSpc>
                <a:spcPct val="104200"/>
              </a:lnSpc>
              <a:buChar char="•"/>
              <a:tabLst>
                <a:tab pos="171450" algn="l"/>
              </a:tabLst>
            </a:pPr>
            <a:r>
              <a:rPr lang="en-US" sz="1600" dirty="0">
                <a:latin typeface="Arial"/>
                <a:cs typeface="Arial"/>
              </a:rPr>
              <a:t>Eligible</a:t>
            </a:r>
            <a:r>
              <a:rPr sz="1600" dirty="0">
                <a:latin typeface="Arial"/>
                <a:cs typeface="Arial"/>
              </a:rPr>
              <a:t> Kaiser Permanente Medicare </a:t>
            </a:r>
            <a:r>
              <a:rPr sz="1600" spc="-5" dirty="0">
                <a:latin typeface="Arial"/>
                <a:cs typeface="Arial"/>
              </a:rPr>
              <a:t>health plan </a:t>
            </a:r>
            <a:r>
              <a:rPr sz="1600" dirty="0">
                <a:latin typeface="Arial"/>
                <a:cs typeface="Arial"/>
              </a:rPr>
              <a:t>members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can  </a:t>
            </a:r>
            <a:r>
              <a:rPr lang="en-US" sz="1600" dirty="0">
                <a:latin typeface="Arial"/>
                <a:cs typeface="Arial"/>
              </a:rPr>
              <a:t>receive all of the following</a:t>
            </a:r>
            <a:r>
              <a:rPr sz="1600" spc="-5" dirty="0">
                <a:latin typeface="Arial"/>
                <a:cs typeface="Arial"/>
              </a:rPr>
              <a:t>:</a:t>
            </a:r>
            <a:endParaRPr sz="1600" dirty="0">
              <a:latin typeface="Arial"/>
              <a:cs typeface="Arial"/>
            </a:endParaRPr>
          </a:p>
          <a:p>
            <a:pPr marL="579120" lvl="1" indent="-125095">
              <a:lnSpc>
                <a:spcPct val="100000"/>
              </a:lnSpc>
              <a:spcBef>
                <a:spcPts val="530"/>
              </a:spcBef>
              <a:buChar char="-"/>
              <a:tabLst>
                <a:tab pos="579755" algn="l"/>
              </a:tabLst>
            </a:pPr>
            <a:r>
              <a:rPr sz="1600" dirty="0">
                <a:latin typeface="Arial"/>
                <a:cs typeface="Arial"/>
              </a:rPr>
              <a:t>Fitness facility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membership</a:t>
            </a:r>
          </a:p>
          <a:p>
            <a:pPr marL="579120" lvl="1" indent="-125095">
              <a:lnSpc>
                <a:spcPct val="100000"/>
              </a:lnSpc>
              <a:spcBef>
                <a:spcPts val="530"/>
              </a:spcBef>
              <a:buChar char="-"/>
              <a:tabLst>
                <a:tab pos="579755" algn="l"/>
              </a:tabLst>
            </a:pPr>
            <a:r>
              <a:rPr sz="1600" spc="-5" dirty="0">
                <a:latin typeface="Arial"/>
                <a:cs typeface="Arial"/>
              </a:rPr>
              <a:t>Home </a:t>
            </a:r>
            <a:r>
              <a:rPr sz="1600" dirty="0">
                <a:latin typeface="Arial"/>
                <a:cs typeface="Arial"/>
              </a:rPr>
              <a:t>fitness</a:t>
            </a:r>
            <a:r>
              <a:rPr sz="1600" spc="-5" dirty="0">
                <a:latin typeface="Arial"/>
                <a:cs typeface="Arial"/>
              </a:rPr>
              <a:t> program</a:t>
            </a:r>
            <a:r>
              <a:rPr lang="en-US" sz="1600" spc="-5" dirty="0">
                <a:latin typeface="Arial"/>
                <a:cs typeface="Arial"/>
              </a:rPr>
              <a:t> with over 1,500 online classes</a:t>
            </a:r>
            <a:endParaRPr sz="1600" dirty="0">
              <a:latin typeface="Arial"/>
              <a:cs typeface="Arial"/>
            </a:endParaRPr>
          </a:p>
          <a:p>
            <a:pPr marL="170815" indent="-116839">
              <a:lnSpc>
                <a:spcPct val="100000"/>
              </a:lnSpc>
              <a:spcBef>
                <a:spcPts val="1430"/>
              </a:spcBef>
              <a:buChar char="•"/>
              <a:tabLst>
                <a:tab pos="171450" algn="l"/>
              </a:tabLst>
            </a:pPr>
            <a:r>
              <a:rPr lang="en-US" sz="1600" spc="-5" dirty="0">
                <a:latin typeface="Arial"/>
                <a:cs typeface="Arial"/>
              </a:rPr>
              <a:t>Take part in live, daily classes on Facebook and YouTube</a:t>
            </a:r>
          </a:p>
          <a:p>
            <a:pPr marL="170815" indent="-116839">
              <a:lnSpc>
                <a:spcPct val="100000"/>
              </a:lnSpc>
              <a:spcBef>
                <a:spcPts val="1430"/>
              </a:spcBef>
              <a:buChar char="•"/>
              <a:tabLst>
                <a:tab pos="171450" algn="l"/>
              </a:tabLst>
            </a:pPr>
            <a:r>
              <a:rPr lang="en-US" sz="1600" dirty="0">
                <a:latin typeface="Arial"/>
                <a:cs typeface="Arial"/>
              </a:rPr>
              <a:t>Additional </a:t>
            </a:r>
            <a:r>
              <a:rPr lang="en-US" sz="1600" spc="-5" dirty="0">
                <a:latin typeface="Arial"/>
                <a:cs typeface="Arial"/>
              </a:rPr>
              <a:t>benefits include </a:t>
            </a:r>
            <a:r>
              <a:rPr lang="en-US" sz="1600" dirty="0">
                <a:latin typeface="Arial"/>
                <a:cs typeface="Arial"/>
              </a:rPr>
              <a:t>a resource </a:t>
            </a:r>
            <a:r>
              <a:rPr lang="en-US" sz="1600" spc="-20" dirty="0">
                <a:latin typeface="Arial"/>
                <a:cs typeface="Arial"/>
              </a:rPr>
              <a:t>library,</a:t>
            </a:r>
            <a:r>
              <a:rPr lang="en-US" sz="1600" spc="-35" dirty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rewards</a:t>
            </a:r>
          </a:p>
          <a:p>
            <a:pPr marL="170815">
              <a:lnSpc>
                <a:spcPct val="100000"/>
              </a:lnSpc>
              <a:spcBef>
                <a:spcPts val="80"/>
              </a:spcBef>
            </a:pPr>
            <a:r>
              <a:rPr lang="en-US" sz="1600" spc="-5" dirty="0">
                <a:latin typeface="Arial"/>
                <a:cs typeface="Arial"/>
              </a:rPr>
              <a:t>program, and </a:t>
            </a:r>
            <a:r>
              <a:rPr lang="en-US" sz="1600" dirty="0">
                <a:latin typeface="Arial"/>
                <a:cs typeface="Arial"/>
              </a:rPr>
              <a:t>a </a:t>
            </a:r>
            <a:r>
              <a:rPr lang="en-US" sz="1600" spc="-5" dirty="0">
                <a:latin typeface="Arial"/>
                <a:cs typeface="Arial"/>
              </a:rPr>
              <a:t>quarterly</a:t>
            </a:r>
            <a:r>
              <a:rPr lang="en-US" sz="1600" spc="-20" dirty="0">
                <a:latin typeface="Arial"/>
                <a:cs typeface="Arial"/>
              </a:rPr>
              <a:t> </a:t>
            </a:r>
            <a:r>
              <a:rPr lang="en-US" sz="1600" spc="-5" dirty="0">
                <a:latin typeface="Arial"/>
                <a:cs typeface="Arial"/>
              </a:rPr>
              <a:t>newsletter</a:t>
            </a:r>
            <a:endParaRPr lang="en-US" sz="1600" spc="-5" dirty="0">
              <a:highlight>
                <a:srgbClr val="FFFF00"/>
              </a:highlight>
              <a:latin typeface="Arial"/>
              <a:cs typeface="Arial"/>
            </a:endParaRPr>
          </a:p>
          <a:p>
            <a:pPr marL="170815" indent="-116839">
              <a:lnSpc>
                <a:spcPct val="100000"/>
              </a:lnSpc>
              <a:spcBef>
                <a:spcPts val="1430"/>
              </a:spcBef>
              <a:buChar char="•"/>
              <a:tabLst>
                <a:tab pos="171450" algn="l"/>
              </a:tabLst>
            </a:pPr>
            <a:r>
              <a:rPr sz="1600" spc="-5" dirty="0">
                <a:latin typeface="Arial"/>
                <a:cs typeface="Arial"/>
              </a:rPr>
              <a:t>Learn </a:t>
            </a:r>
            <a:r>
              <a:rPr sz="1600" dirty="0">
                <a:latin typeface="Arial"/>
                <a:cs typeface="Arial"/>
              </a:rPr>
              <a:t>more, </a:t>
            </a:r>
            <a:r>
              <a:rPr sz="1600" spc="-10" dirty="0">
                <a:latin typeface="Arial"/>
                <a:cs typeface="Arial"/>
              </a:rPr>
              <a:t>register, </a:t>
            </a:r>
            <a:r>
              <a:rPr sz="1600" spc="-5" dirty="0">
                <a:latin typeface="Arial"/>
                <a:cs typeface="Arial"/>
              </a:rPr>
              <a:t>and </a:t>
            </a:r>
            <a:r>
              <a:rPr sz="1600" dirty="0">
                <a:latin typeface="Arial"/>
                <a:cs typeface="Arial"/>
              </a:rPr>
              <a:t>find a </a:t>
            </a:r>
            <a:r>
              <a:rPr sz="1600" spc="-5" dirty="0">
                <a:latin typeface="Arial"/>
                <a:cs typeface="Arial"/>
              </a:rPr>
              <a:t>nearby </a:t>
            </a:r>
            <a:r>
              <a:rPr sz="1600" dirty="0">
                <a:latin typeface="Arial"/>
                <a:cs typeface="Arial"/>
              </a:rPr>
              <a:t>fitness facility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at:</a:t>
            </a:r>
            <a:endParaRPr sz="1600" dirty="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80"/>
              </a:spcBef>
            </a:pPr>
            <a:r>
              <a:rPr lang="en-US" sz="1600" b="1" dirty="0">
                <a:latin typeface="Arial"/>
                <a:cs typeface="Arial"/>
              </a:rPr>
              <a:t>S</a:t>
            </a:r>
            <a:r>
              <a:rPr sz="1600" b="1" dirty="0">
                <a:latin typeface="Arial"/>
                <a:cs typeface="Arial"/>
              </a:rPr>
              <a:t>ilverandFit.com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51555" y="2454001"/>
            <a:ext cx="5619750" cy="0"/>
          </a:xfrm>
          <a:custGeom>
            <a:avLst/>
            <a:gdLst/>
            <a:ahLst/>
            <a:cxnLst/>
            <a:rect l="l" t="t" r="r" b="b"/>
            <a:pathLst>
              <a:path w="5619750">
                <a:moveTo>
                  <a:pt x="0" y="0"/>
                </a:moveTo>
                <a:lnTo>
                  <a:pt x="5619153" y="0"/>
                </a:lnTo>
              </a:path>
            </a:pathLst>
          </a:custGeom>
          <a:ln w="38100">
            <a:solidFill>
              <a:srgbClr val="0069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151937" y="118423"/>
            <a:ext cx="11772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700" b="1" spc="-5" dirty="0">
                <a:solidFill>
                  <a:srgbClr val="FFFFFF"/>
                </a:solidFill>
                <a:latin typeface="Arial"/>
                <a:cs typeface="Arial"/>
              </a:rPr>
              <a:t>Silver&amp;Fit</a:t>
            </a:r>
            <a:r>
              <a:rPr sz="1500" b="1" spc="-7" baseline="30555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endParaRPr sz="1500" baseline="30555">
              <a:latin typeface="Arial"/>
              <a:cs typeface="Arial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CAD5D3A9-AD37-47BE-8038-0EADF0CCF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48562" y="6251735"/>
            <a:ext cx="2304288" cy="256032"/>
          </a:xfrm>
          <a:prstGeom prst="rect">
            <a:avLst/>
          </a:prstGeom>
        </p:spPr>
      </p:pic>
      <p:sp>
        <p:nvSpPr>
          <p:cNvPr id="3" name="object 17">
            <a:extLst>
              <a:ext uri="{FF2B5EF4-FFF2-40B4-BE49-F238E27FC236}">
                <a16:creationId xmlns:a16="http://schemas.microsoft.com/office/drawing/2014/main" id="{5F9C1E25-7957-463E-88AB-17CAE7A194F8}"/>
              </a:ext>
            </a:extLst>
          </p:cNvPr>
          <p:cNvSpPr txBox="1"/>
          <p:nvPr/>
        </p:nvSpPr>
        <p:spPr>
          <a:xfrm>
            <a:off x="730250" y="6010659"/>
            <a:ext cx="564105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spc="25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lang="en-US" sz="1000" spc="25" dirty="0" err="1">
                <a:solidFill>
                  <a:srgbClr val="414042"/>
                </a:solidFill>
                <a:latin typeface="Arial"/>
                <a:cs typeface="Arial"/>
              </a:rPr>
              <a:t>Silver&amp;Fit</a:t>
            </a:r>
            <a:r>
              <a:rPr lang="en-US" sz="1200" spc="25" baseline="30000" dirty="0">
                <a:solidFill>
                  <a:srgbClr val="414042"/>
                </a:solidFill>
                <a:latin typeface="Arial"/>
                <a:cs typeface="Arial"/>
              </a:rPr>
              <a:t>®</a:t>
            </a:r>
            <a:r>
              <a:rPr lang="en-US" sz="1000" spc="25" dirty="0">
                <a:solidFill>
                  <a:srgbClr val="414042"/>
                </a:solidFill>
                <a:latin typeface="Arial"/>
                <a:cs typeface="Arial"/>
              </a:rPr>
              <a:t> Program is provided by American Specialty Health Fitness, Inc., a subsidiary </a:t>
            </a:r>
            <a:br>
              <a:rPr lang="en-US" sz="1000" spc="25" dirty="0">
                <a:solidFill>
                  <a:srgbClr val="414042"/>
                </a:solidFill>
                <a:latin typeface="Arial"/>
                <a:cs typeface="Arial"/>
              </a:rPr>
            </a:br>
            <a:r>
              <a:rPr lang="en-US" sz="1000" spc="25" dirty="0">
                <a:solidFill>
                  <a:srgbClr val="414042"/>
                </a:solidFill>
                <a:latin typeface="Arial"/>
                <a:cs typeface="Arial"/>
              </a:rPr>
              <a:t>of American Specialty Health Incorporated (ASH). </a:t>
            </a:r>
            <a:r>
              <a:rPr lang="en-US" sz="1000" spc="25" dirty="0" err="1">
                <a:solidFill>
                  <a:srgbClr val="414042"/>
                </a:solidFill>
                <a:latin typeface="Arial"/>
                <a:cs typeface="Arial"/>
              </a:rPr>
              <a:t>Silver&amp;Fit</a:t>
            </a:r>
            <a:r>
              <a:rPr lang="en-US" sz="1200" spc="25" baseline="30000" dirty="0">
                <a:solidFill>
                  <a:srgbClr val="414042"/>
                </a:solidFill>
                <a:latin typeface="Arial"/>
                <a:cs typeface="Arial"/>
              </a:rPr>
              <a:t>®</a:t>
            </a:r>
            <a:r>
              <a:rPr lang="en-US" sz="1000" spc="25" dirty="0">
                <a:solidFill>
                  <a:srgbClr val="414042"/>
                </a:solidFill>
                <a:latin typeface="Arial"/>
                <a:cs typeface="Arial"/>
              </a:rPr>
              <a:t> is a federally registered trademark of ASH and is used with permission herein.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3CA3609-83AD-42E4-9F3E-3C321D7428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"/>
          <a:stretch/>
        </p:blipFill>
        <p:spPr>
          <a:xfrm>
            <a:off x="7293429" y="0"/>
            <a:ext cx="4898571" cy="68579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0443" y="194656"/>
            <a:ext cx="2638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94F7F"/>
                </a:solidFill>
                <a:latin typeface="Arial"/>
                <a:cs typeface="Arial"/>
              </a:rPr>
              <a:t>KAISER PERMANENTE MEDICARE </a:t>
            </a:r>
            <a:r>
              <a:rPr sz="800" spc="15" dirty="0">
                <a:solidFill>
                  <a:srgbClr val="194F7F"/>
                </a:solidFill>
                <a:latin typeface="Arial"/>
                <a:cs typeface="Arial"/>
              </a:rPr>
              <a:t>HEALTH</a:t>
            </a:r>
            <a:r>
              <a:rPr sz="800" spc="100" dirty="0">
                <a:solidFill>
                  <a:srgbClr val="194F7F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94F7F"/>
                </a:solidFill>
                <a:latin typeface="Arial"/>
                <a:cs typeface="Arial"/>
              </a:rPr>
              <a:t>PLANS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2295886-4379-468E-8608-38C2CFD43B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38100">
              <a:lnSpc>
                <a:spcPts val="1030"/>
              </a:lnSpc>
            </a:pPr>
            <a:fld id="{81D60167-4931-47E6-BA6A-407CBD079E47}" type="slidenum">
              <a:rPr lang="en-US" smtClean="0"/>
              <a:t>11</a:t>
            </a:fld>
            <a:endParaRPr lang="en-US" dirty="0"/>
          </a:p>
        </p:txBody>
      </p:sp>
      <p:sp>
        <p:nvSpPr>
          <p:cNvPr id="13" name="object 13"/>
          <p:cNvSpPr txBox="1">
            <a:spLocks noGrp="1"/>
          </p:cNvSpPr>
          <p:nvPr>
            <p:ph type="title" idx="4294967295"/>
          </p:nvPr>
        </p:nvSpPr>
        <p:spPr>
          <a:xfrm>
            <a:off x="730321" y="811213"/>
            <a:ext cx="3843338" cy="819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Need </a:t>
            </a:r>
            <a:r>
              <a:rPr dirty="0"/>
              <a:t>a ride to the</a:t>
            </a:r>
            <a:r>
              <a:rPr spc="-100" dirty="0"/>
              <a:t> </a:t>
            </a:r>
            <a:r>
              <a:rPr spc="-5" dirty="0"/>
              <a:t>doctor?  </a:t>
            </a:r>
            <a:r>
              <a:rPr spc="-65" dirty="0"/>
              <a:t>Your </a:t>
            </a:r>
            <a:r>
              <a:rPr spc="-5" dirty="0"/>
              <a:t>plan </a:t>
            </a:r>
            <a:r>
              <a:rPr dirty="0"/>
              <a:t>covers</a:t>
            </a:r>
            <a:r>
              <a:rPr spc="35" dirty="0"/>
              <a:t> </a:t>
            </a:r>
            <a:r>
              <a:rPr dirty="0"/>
              <a:t>that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30321" y="1861418"/>
            <a:ext cx="5730240" cy="41856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100"/>
              </a:spcBef>
            </a:pPr>
            <a:r>
              <a:rPr sz="1600" spc="-55" dirty="0">
                <a:latin typeface="Arial"/>
                <a:cs typeface="Arial"/>
              </a:rPr>
              <a:t>You </a:t>
            </a:r>
            <a:r>
              <a:rPr sz="1600" dirty="0">
                <a:latin typeface="Arial"/>
                <a:cs typeface="Arial"/>
              </a:rPr>
              <a:t>can </a:t>
            </a:r>
            <a:r>
              <a:rPr sz="1600" spc="-5" dirty="0">
                <a:latin typeface="Arial"/>
                <a:cs typeface="Arial"/>
              </a:rPr>
              <a:t>get </a:t>
            </a:r>
            <a:r>
              <a:rPr sz="1600" dirty="0">
                <a:latin typeface="Arial"/>
                <a:cs typeface="Arial"/>
              </a:rPr>
              <a:t>a ride to </a:t>
            </a:r>
            <a:r>
              <a:rPr sz="1600" spc="-5" dirty="0">
                <a:latin typeface="Arial"/>
                <a:cs typeface="Arial"/>
              </a:rPr>
              <a:t>and </a:t>
            </a:r>
            <a:r>
              <a:rPr sz="1600" dirty="0">
                <a:latin typeface="Arial"/>
                <a:cs typeface="Arial"/>
              </a:rPr>
              <a:t>from your </a:t>
            </a:r>
            <a:r>
              <a:rPr sz="1600" spc="-5" dirty="0">
                <a:latin typeface="Arial"/>
                <a:cs typeface="Arial"/>
              </a:rPr>
              <a:t>doctor </a:t>
            </a:r>
            <a:r>
              <a:rPr sz="1600" dirty="0">
                <a:latin typeface="Arial"/>
                <a:cs typeface="Arial"/>
              </a:rPr>
              <a:t>visits </a:t>
            </a:r>
            <a:r>
              <a:rPr sz="1600" spc="-5" dirty="0">
                <a:latin typeface="Arial"/>
                <a:cs typeface="Arial"/>
              </a:rPr>
              <a:t>at no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charge</a:t>
            </a:r>
            <a:r>
              <a:rPr lang="en-US" sz="1600" dirty="0">
                <a:latin typeface="Arial"/>
                <a:cs typeface="Arial"/>
              </a:rPr>
              <a:t>.*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40" dirty="0">
                <a:latin typeface="Arial"/>
                <a:cs typeface="Arial"/>
              </a:rPr>
              <a:t>You </a:t>
            </a:r>
            <a:r>
              <a:rPr sz="1600" b="1" spc="-5" dirty="0">
                <a:latin typeface="Arial"/>
                <a:cs typeface="Arial"/>
              </a:rPr>
              <a:t>can </a:t>
            </a:r>
            <a:r>
              <a:rPr sz="1600" b="1" dirty="0">
                <a:latin typeface="Arial"/>
                <a:cs typeface="Arial"/>
              </a:rPr>
              <a:t>get a </a:t>
            </a:r>
            <a:r>
              <a:rPr sz="1600" b="1" spc="-5" dirty="0">
                <a:latin typeface="Arial"/>
                <a:cs typeface="Arial"/>
              </a:rPr>
              <a:t>ride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for:</a:t>
            </a:r>
            <a:endParaRPr sz="1600" dirty="0">
              <a:latin typeface="Arial"/>
              <a:cs typeface="Arial"/>
            </a:endParaRPr>
          </a:p>
          <a:p>
            <a:pPr marL="139700" indent="-127635">
              <a:lnSpc>
                <a:spcPct val="100000"/>
              </a:lnSpc>
              <a:spcBef>
                <a:spcPts val="980"/>
              </a:spcBef>
              <a:buChar char="•"/>
              <a:tabLst>
                <a:tab pos="140335" algn="l"/>
              </a:tabLst>
            </a:pPr>
            <a:r>
              <a:rPr sz="1600" spc="-5" dirty="0">
                <a:latin typeface="Arial"/>
                <a:cs typeface="Arial"/>
              </a:rPr>
              <a:t>Doctor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appointments</a:t>
            </a:r>
            <a:endParaRPr sz="1600" dirty="0">
              <a:latin typeface="Arial"/>
              <a:cs typeface="Arial"/>
            </a:endParaRPr>
          </a:p>
          <a:p>
            <a:pPr marL="139700" indent="-127635">
              <a:lnSpc>
                <a:spcPct val="100000"/>
              </a:lnSpc>
              <a:spcBef>
                <a:spcPts val="980"/>
              </a:spcBef>
              <a:buChar char="•"/>
              <a:tabLst>
                <a:tab pos="140335" algn="l"/>
              </a:tabLst>
            </a:pPr>
            <a:r>
              <a:rPr sz="1600" dirty="0">
                <a:latin typeface="Arial"/>
                <a:cs typeface="Arial"/>
              </a:rPr>
              <a:t>Medical services, such </a:t>
            </a:r>
            <a:r>
              <a:rPr sz="1600" spc="-5" dirty="0">
                <a:latin typeface="Arial"/>
                <a:cs typeface="Arial"/>
              </a:rPr>
              <a:t>as labs or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lang="en-US" sz="1600" spc="-20" dirty="0">
                <a:latin typeface="Arial"/>
                <a:cs typeface="Arial"/>
              </a:rPr>
              <a:t>X</a:t>
            </a:r>
            <a:r>
              <a:rPr sz="1600" dirty="0">
                <a:latin typeface="Arial"/>
                <a:cs typeface="Arial"/>
              </a:rPr>
              <a:t>-rays</a:t>
            </a:r>
          </a:p>
          <a:p>
            <a:pPr marL="139700" indent="-127635">
              <a:lnSpc>
                <a:spcPct val="100000"/>
              </a:lnSpc>
              <a:spcBef>
                <a:spcPts val="980"/>
              </a:spcBef>
              <a:buChar char="•"/>
              <a:tabLst>
                <a:tab pos="140335" algn="l"/>
              </a:tabLst>
            </a:pPr>
            <a:r>
              <a:rPr sz="1600" dirty="0">
                <a:latin typeface="Arial"/>
                <a:cs typeface="Arial"/>
              </a:rPr>
              <a:t>Picking </a:t>
            </a:r>
            <a:r>
              <a:rPr sz="1600" spc="-5" dirty="0">
                <a:latin typeface="Arial"/>
                <a:cs typeface="Arial"/>
              </a:rPr>
              <a:t>up </a:t>
            </a:r>
            <a:r>
              <a:rPr sz="1600" dirty="0">
                <a:latin typeface="Arial"/>
                <a:cs typeface="Arial"/>
              </a:rPr>
              <a:t>medications </a:t>
            </a:r>
            <a:r>
              <a:rPr sz="1600" spc="-5" dirty="0">
                <a:latin typeface="Arial"/>
                <a:cs typeface="Arial"/>
              </a:rPr>
              <a:t>or </a:t>
            </a:r>
            <a:r>
              <a:rPr sz="1600" dirty="0">
                <a:latin typeface="Arial"/>
                <a:cs typeface="Arial"/>
              </a:rPr>
              <a:t>medical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equipment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1550" dirty="0">
              <a:latin typeface="Arial"/>
              <a:cs typeface="Arial"/>
            </a:endParaRPr>
          </a:p>
          <a:p>
            <a:pPr marL="20955">
              <a:lnSpc>
                <a:spcPct val="100000"/>
              </a:lnSpc>
            </a:pPr>
            <a:r>
              <a:rPr sz="1600" b="1" spc="-30" dirty="0">
                <a:latin typeface="Arial"/>
                <a:cs typeface="Arial"/>
              </a:rPr>
              <a:t>Types </a:t>
            </a:r>
            <a:r>
              <a:rPr sz="1600" b="1" dirty="0">
                <a:latin typeface="Arial"/>
                <a:cs typeface="Arial"/>
              </a:rPr>
              <a:t>of transportation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available:</a:t>
            </a:r>
            <a:endParaRPr sz="1600" dirty="0">
              <a:latin typeface="Arial"/>
              <a:cs typeface="Arial"/>
            </a:endParaRPr>
          </a:p>
          <a:p>
            <a:pPr marL="148590" indent="-128270">
              <a:lnSpc>
                <a:spcPct val="100000"/>
              </a:lnSpc>
              <a:spcBef>
                <a:spcPts val="980"/>
              </a:spcBef>
              <a:buChar char="•"/>
              <a:tabLst>
                <a:tab pos="149225" algn="l"/>
              </a:tabLst>
            </a:pPr>
            <a:r>
              <a:rPr sz="1600" spc="-5" dirty="0">
                <a:latin typeface="Arial"/>
                <a:cs typeface="Arial"/>
              </a:rPr>
              <a:t>Rideshare, </a:t>
            </a:r>
            <a:r>
              <a:rPr sz="1600" dirty="0">
                <a:latin typeface="Arial"/>
                <a:cs typeface="Arial"/>
              </a:rPr>
              <a:t>taxi, </a:t>
            </a:r>
            <a:r>
              <a:rPr sz="1600" spc="-5" dirty="0">
                <a:latin typeface="Arial"/>
                <a:cs typeface="Arial"/>
              </a:rPr>
              <a:t>or other private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transportation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(can </a:t>
            </a:r>
            <a:r>
              <a:rPr sz="1600" spc="-5" dirty="0">
                <a:latin typeface="Arial"/>
                <a:cs typeface="Arial"/>
              </a:rPr>
              <a:t>accommodate wheelchairs and walkers </a:t>
            </a:r>
            <a:r>
              <a:rPr sz="1600" dirty="0">
                <a:latin typeface="Arial"/>
                <a:cs typeface="Arial"/>
              </a:rPr>
              <a:t>that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collapse</a:t>
            </a:r>
          </a:p>
          <a:p>
            <a:pPr marL="148590">
              <a:lnSpc>
                <a:spcPct val="100000"/>
              </a:lnSpc>
              <a:spcBef>
                <a:spcPts val="80"/>
              </a:spcBef>
            </a:pPr>
            <a:r>
              <a:rPr sz="1600" spc="-5" dirty="0">
                <a:latin typeface="Arial"/>
                <a:cs typeface="Arial"/>
              </a:rPr>
              <a:t>and </a:t>
            </a:r>
            <a:r>
              <a:rPr sz="1600" dirty="0">
                <a:latin typeface="Arial"/>
                <a:cs typeface="Arial"/>
              </a:rPr>
              <a:t>fit </a:t>
            </a:r>
            <a:r>
              <a:rPr sz="1600" spc="-5" dirty="0">
                <a:latin typeface="Arial"/>
                <a:cs typeface="Arial"/>
              </a:rPr>
              <a:t>into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trunk)</a:t>
            </a:r>
          </a:p>
          <a:p>
            <a:pPr marL="148590" marR="5080" indent="-127635">
              <a:lnSpc>
                <a:spcPct val="104200"/>
              </a:lnSpc>
              <a:spcBef>
                <a:spcPts val="900"/>
              </a:spcBef>
              <a:buChar char="•"/>
              <a:tabLst>
                <a:tab pos="149225" algn="l"/>
              </a:tabLst>
            </a:pPr>
            <a:r>
              <a:rPr sz="1600" dirty="0">
                <a:latin typeface="Arial"/>
                <a:cs typeface="Arial"/>
              </a:rPr>
              <a:t>Wheelchair van </a:t>
            </a:r>
            <a:r>
              <a:rPr sz="1600" spc="-5" dirty="0">
                <a:latin typeface="Arial"/>
                <a:cs typeface="Arial"/>
              </a:rPr>
              <a:t>or gurney </a:t>
            </a:r>
            <a:r>
              <a:rPr sz="1600" dirty="0">
                <a:latin typeface="Arial"/>
                <a:cs typeface="Arial"/>
              </a:rPr>
              <a:t>van service </a:t>
            </a:r>
            <a:r>
              <a:rPr sz="1600" spc="-5" dirty="0">
                <a:latin typeface="Arial"/>
                <a:cs typeface="Arial"/>
              </a:rPr>
              <a:t>available </a:t>
            </a:r>
            <a:r>
              <a:rPr sz="1600" dirty="0">
                <a:latin typeface="Arial"/>
                <a:cs typeface="Arial"/>
              </a:rPr>
              <a:t>for those </a:t>
            </a:r>
            <a:r>
              <a:rPr sz="1600" spc="-5" dirty="0">
                <a:latin typeface="Arial"/>
                <a:cs typeface="Arial"/>
              </a:rPr>
              <a:t>who  are unable </a:t>
            </a:r>
            <a:r>
              <a:rPr sz="1600" dirty="0">
                <a:latin typeface="Arial"/>
                <a:cs typeface="Arial"/>
              </a:rPr>
              <a:t>to sit </a:t>
            </a:r>
            <a:r>
              <a:rPr sz="1600" spc="-5" dirty="0">
                <a:latin typeface="Arial"/>
                <a:cs typeface="Arial"/>
              </a:rPr>
              <a:t>in </a:t>
            </a:r>
            <a:r>
              <a:rPr sz="1600" dirty="0">
                <a:latin typeface="Arial"/>
                <a:cs typeface="Arial"/>
              </a:rPr>
              <a:t>a </a:t>
            </a:r>
            <a:r>
              <a:rPr sz="1600" spc="-5" dirty="0">
                <a:latin typeface="Arial"/>
                <a:cs typeface="Arial"/>
              </a:rPr>
              <a:t>private </a:t>
            </a:r>
            <a:r>
              <a:rPr sz="1600" dirty="0">
                <a:latin typeface="Arial"/>
                <a:cs typeface="Arial"/>
              </a:rPr>
              <a:t>vehicle for the </a:t>
            </a:r>
            <a:r>
              <a:rPr sz="1600" spc="-5" dirty="0">
                <a:latin typeface="Arial"/>
                <a:cs typeface="Arial"/>
              </a:rPr>
              <a:t>duration of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ride</a:t>
            </a:r>
          </a:p>
        </p:txBody>
      </p:sp>
      <p:sp>
        <p:nvSpPr>
          <p:cNvPr id="15" name="object 15"/>
          <p:cNvSpPr/>
          <p:nvPr/>
        </p:nvSpPr>
        <p:spPr>
          <a:xfrm>
            <a:off x="751555" y="2398123"/>
            <a:ext cx="5619750" cy="0"/>
          </a:xfrm>
          <a:custGeom>
            <a:avLst/>
            <a:gdLst/>
            <a:ahLst/>
            <a:cxnLst/>
            <a:rect l="l" t="t" r="r" b="b"/>
            <a:pathLst>
              <a:path w="5619750">
                <a:moveTo>
                  <a:pt x="0" y="0"/>
                </a:moveTo>
                <a:lnTo>
                  <a:pt x="5619153" y="0"/>
                </a:lnTo>
              </a:path>
            </a:pathLst>
          </a:custGeom>
          <a:ln w="38100">
            <a:solidFill>
              <a:srgbClr val="0069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725D90C8-FBAF-47D3-8282-C06E46846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48562" y="6251735"/>
            <a:ext cx="2304288" cy="256032"/>
          </a:xfrm>
          <a:prstGeom prst="rect">
            <a:avLst/>
          </a:prstGeom>
        </p:spPr>
      </p:pic>
      <p:sp>
        <p:nvSpPr>
          <p:cNvPr id="22" name="object 17">
            <a:extLst>
              <a:ext uri="{FF2B5EF4-FFF2-40B4-BE49-F238E27FC236}">
                <a16:creationId xmlns:a16="http://schemas.microsoft.com/office/drawing/2014/main" id="{7CDDFA19-4CF3-45BC-8FF4-D5A3856F0261}"/>
              </a:ext>
            </a:extLst>
          </p:cNvPr>
          <p:cNvSpPr txBox="1"/>
          <p:nvPr/>
        </p:nvSpPr>
        <p:spPr>
          <a:xfrm>
            <a:off x="8325394" y="118423"/>
            <a:ext cx="283464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700" b="1" dirty="0">
                <a:solidFill>
                  <a:srgbClr val="FFFFFF"/>
                </a:solidFill>
                <a:latin typeface="Arial"/>
                <a:cs typeface="Arial"/>
              </a:rPr>
              <a:t>Transportation benefits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2" name="object 17">
            <a:extLst>
              <a:ext uri="{FF2B5EF4-FFF2-40B4-BE49-F238E27FC236}">
                <a16:creationId xmlns:a16="http://schemas.microsoft.com/office/drawing/2014/main" id="{80CF6088-3528-49A6-9825-40D7298AAEF5}"/>
              </a:ext>
            </a:extLst>
          </p:cNvPr>
          <p:cNvSpPr txBox="1"/>
          <p:nvPr/>
        </p:nvSpPr>
        <p:spPr>
          <a:xfrm>
            <a:off x="730321" y="6251735"/>
            <a:ext cx="522287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spc="25" dirty="0">
                <a:solidFill>
                  <a:srgbClr val="414042"/>
                </a:solidFill>
                <a:latin typeface="Arial"/>
                <a:cs typeface="Arial"/>
              </a:rPr>
              <a:t>*Your plan covers up to 24 one-way trips (50 miles per trip) per calendar year. </a:t>
            </a:r>
            <a:endParaRPr lang="en-US" sz="1000" dirty="0"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7E46DF00-3A71-4322-8DFD-7ACF79AA9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6663" y="4533066"/>
            <a:ext cx="176799" cy="27782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EEE5EF-4873-499E-A0B4-AFBA2AEBC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480" y="3595866"/>
            <a:ext cx="127472" cy="2804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39FC2D6-8067-47DB-A8ED-621CCC850F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" b="-1"/>
          <a:stretch/>
        </p:blipFill>
        <p:spPr>
          <a:xfrm>
            <a:off x="7299513" y="0"/>
            <a:ext cx="4892487" cy="6858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0443" y="194656"/>
            <a:ext cx="2638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94F7F"/>
                </a:solidFill>
                <a:latin typeface="Arial"/>
                <a:cs typeface="Arial"/>
              </a:rPr>
              <a:t>KAISER PERMANENTE MEDICARE </a:t>
            </a:r>
            <a:r>
              <a:rPr sz="800" spc="15" dirty="0">
                <a:solidFill>
                  <a:srgbClr val="194F7F"/>
                </a:solidFill>
                <a:latin typeface="Arial"/>
                <a:cs typeface="Arial"/>
              </a:rPr>
              <a:t>HEALTH</a:t>
            </a:r>
            <a:r>
              <a:rPr sz="800" spc="100" dirty="0">
                <a:solidFill>
                  <a:srgbClr val="194F7F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94F7F"/>
                </a:solidFill>
                <a:latin typeface="Arial"/>
                <a:cs typeface="Arial"/>
              </a:rPr>
              <a:t>PLANS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8C2CB1DC-B26F-4D60-85FF-3F1A97CB30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38100">
              <a:lnSpc>
                <a:spcPts val="1030"/>
              </a:lnSpc>
            </a:pPr>
            <a:fld id="{81D60167-4931-47E6-BA6A-407CBD079E47}" type="slidenum">
              <a:rPr lang="en-US" smtClean="0"/>
              <a:t>12</a:t>
            </a:fld>
            <a:endParaRPr lang="en-US" dirty="0"/>
          </a:p>
        </p:txBody>
      </p:sp>
      <p:sp>
        <p:nvSpPr>
          <p:cNvPr id="13" name="object 13"/>
          <p:cNvSpPr txBox="1">
            <a:spLocks noGrp="1"/>
          </p:cNvSpPr>
          <p:nvPr>
            <p:ph type="title" idx="4294967295"/>
          </p:nvPr>
        </p:nvSpPr>
        <p:spPr>
          <a:xfrm>
            <a:off x="730321" y="811213"/>
            <a:ext cx="5678488" cy="819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Get fresh, </a:t>
            </a:r>
            <a:r>
              <a:rPr spc="-5" dirty="0"/>
              <a:t>nutritious </a:t>
            </a:r>
            <a:r>
              <a:rPr dirty="0"/>
              <a:t>meals </a:t>
            </a:r>
            <a:r>
              <a:rPr spc="-5" dirty="0"/>
              <a:t>delivered </a:t>
            </a:r>
            <a:r>
              <a:rPr dirty="0"/>
              <a:t>to  your </a:t>
            </a:r>
            <a:r>
              <a:rPr spc="-5" dirty="0"/>
              <a:t>home at no</a:t>
            </a:r>
            <a:r>
              <a:rPr spc="-20" dirty="0"/>
              <a:t> </a:t>
            </a:r>
            <a:r>
              <a:rPr dirty="0"/>
              <a:t>charge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30321" y="1861418"/>
            <a:ext cx="5853430" cy="4094967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0955" marR="62865">
              <a:lnSpc>
                <a:spcPct val="104200"/>
              </a:lnSpc>
              <a:spcBef>
                <a:spcPts val="20"/>
              </a:spcBef>
            </a:pPr>
            <a:r>
              <a:rPr sz="1600" dirty="0">
                <a:latin typeface="Arial"/>
                <a:cs typeface="Arial"/>
              </a:rPr>
              <a:t>As a Kaiser Permanente Medicare </a:t>
            </a:r>
            <a:r>
              <a:rPr sz="1600" spc="-5" dirty="0">
                <a:latin typeface="Arial"/>
                <a:cs typeface="Arial"/>
              </a:rPr>
              <a:t>health plan </a:t>
            </a:r>
            <a:r>
              <a:rPr sz="1600" spc="-15" dirty="0">
                <a:latin typeface="Arial"/>
                <a:cs typeface="Arial"/>
              </a:rPr>
              <a:t>member, </a:t>
            </a:r>
            <a:r>
              <a:rPr sz="1600" dirty="0">
                <a:latin typeface="Arial"/>
                <a:cs typeface="Arial"/>
              </a:rPr>
              <a:t>you can  </a:t>
            </a:r>
            <a:r>
              <a:rPr sz="1600" spc="-5" dirty="0">
                <a:latin typeface="Arial"/>
                <a:cs typeface="Arial"/>
              </a:rPr>
              <a:t>get </a:t>
            </a:r>
            <a:r>
              <a:rPr sz="1600" dirty="0">
                <a:latin typeface="Arial"/>
                <a:cs typeface="Arial"/>
              </a:rPr>
              <a:t>fresh, </a:t>
            </a:r>
            <a:r>
              <a:rPr sz="1600" spc="-5" dirty="0">
                <a:latin typeface="Arial"/>
                <a:cs typeface="Arial"/>
              </a:rPr>
              <a:t>healthy </a:t>
            </a:r>
            <a:r>
              <a:rPr sz="1600" dirty="0">
                <a:latin typeface="Arial"/>
                <a:cs typeface="Arial"/>
              </a:rPr>
              <a:t>meals </a:t>
            </a:r>
            <a:r>
              <a:rPr sz="1600" spc="-5" dirty="0">
                <a:latin typeface="Arial"/>
                <a:cs typeface="Arial"/>
              </a:rPr>
              <a:t>delivered </a:t>
            </a:r>
            <a:r>
              <a:rPr sz="1600" dirty="0">
                <a:latin typeface="Arial"/>
                <a:cs typeface="Arial"/>
              </a:rPr>
              <a:t>to your </a:t>
            </a:r>
            <a:r>
              <a:rPr sz="1600" spc="-5" dirty="0">
                <a:latin typeface="Arial"/>
                <a:cs typeface="Arial"/>
              </a:rPr>
              <a:t>home immediately  </a:t>
            </a:r>
            <a:r>
              <a:rPr sz="1600" dirty="0">
                <a:latin typeface="Arial"/>
                <a:cs typeface="Arial"/>
              </a:rPr>
              <a:t>following </a:t>
            </a:r>
            <a:r>
              <a:rPr sz="1600" spc="-5" dirty="0">
                <a:latin typeface="Arial"/>
                <a:cs typeface="Arial"/>
              </a:rPr>
              <a:t>an inpatient </a:t>
            </a:r>
            <a:r>
              <a:rPr sz="1600" dirty="0">
                <a:latin typeface="Arial"/>
                <a:cs typeface="Arial"/>
              </a:rPr>
              <a:t>stay </a:t>
            </a:r>
            <a:r>
              <a:rPr sz="1600" spc="-5" dirty="0">
                <a:latin typeface="Arial"/>
                <a:cs typeface="Arial"/>
              </a:rPr>
              <a:t>at </a:t>
            </a:r>
            <a:r>
              <a:rPr sz="1600" dirty="0">
                <a:latin typeface="Arial"/>
                <a:cs typeface="Arial"/>
              </a:rPr>
              <a:t>a </a:t>
            </a:r>
            <a:r>
              <a:rPr sz="1600" spc="-5" dirty="0">
                <a:latin typeface="Arial"/>
                <a:cs typeface="Arial"/>
              </a:rPr>
              <a:t>hospital or </a:t>
            </a:r>
            <a:r>
              <a:rPr sz="1600" dirty="0">
                <a:latin typeface="Arial"/>
                <a:cs typeface="Arial"/>
              </a:rPr>
              <a:t>skilled </a:t>
            </a:r>
            <a:r>
              <a:rPr sz="1600" spc="-5" dirty="0">
                <a:latin typeface="Arial"/>
                <a:cs typeface="Arial"/>
              </a:rPr>
              <a:t>nursing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facility.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How </a:t>
            </a:r>
            <a:r>
              <a:rPr sz="1600" b="1" dirty="0">
                <a:latin typeface="Arial"/>
                <a:cs typeface="Arial"/>
              </a:rPr>
              <a:t>does the </a:t>
            </a:r>
            <a:r>
              <a:rPr sz="1600" b="1" spc="-5" dirty="0">
                <a:latin typeface="Arial"/>
                <a:cs typeface="Arial"/>
              </a:rPr>
              <a:t>meal </a:t>
            </a:r>
            <a:r>
              <a:rPr sz="1600" b="1" dirty="0">
                <a:latin typeface="Arial"/>
                <a:cs typeface="Arial"/>
              </a:rPr>
              <a:t>plan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work?</a:t>
            </a:r>
            <a:endParaRPr sz="1600" dirty="0">
              <a:latin typeface="Arial"/>
              <a:cs typeface="Arial"/>
            </a:endParaRPr>
          </a:p>
          <a:p>
            <a:pPr marL="354965" marR="5080" algn="just">
              <a:lnSpc>
                <a:spcPct val="104200"/>
              </a:lnSpc>
              <a:spcBef>
                <a:spcPts val="1350"/>
              </a:spcBef>
            </a:pPr>
            <a:r>
              <a:rPr sz="1600" spc="-5" dirty="0">
                <a:latin typeface="Arial"/>
                <a:cs typeface="Arial"/>
              </a:rPr>
              <a:t>Upon discharge </a:t>
            </a:r>
            <a:r>
              <a:rPr sz="1600" dirty="0">
                <a:latin typeface="Arial"/>
                <a:cs typeface="Arial"/>
              </a:rPr>
              <a:t>from </a:t>
            </a:r>
            <a:r>
              <a:rPr sz="1600" spc="-5" dirty="0">
                <a:latin typeface="Arial"/>
                <a:cs typeface="Arial"/>
              </a:rPr>
              <a:t>an inpatient </a:t>
            </a:r>
            <a:r>
              <a:rPr sz="1600" dirty="0">
                <a:latin typeface="Arial"/>
                <a:cs typeface="Arial"/>
              </a:rPr>
              <a:t>stay </a:t>
            </a:r>
            <a:r>
              <a:rPr sz="1600" spc="-5" dirty="0">
                <a:latin typeface="Arial"/>
                <a:cs typeface="Arial"/>
              </a:rPr>
              <a:t>at </a:t>
            </a:r>
            <a:r>
              <a:rPr sz="1600" dirty="0">
                <a:latin typeface="Arial"/>
                <a:cs typeface="Arial"/>
              </a:rPr>
              <a:t>a </a:t>
            </a:r>
            <a:r>
              <a:rPr sz="1600" spc="-5" dirty="0">
                <a:latin typeface="Arial"/>
                <a:cs typeface="Arial"/>
              </a:rPr>
              <a:t>hospital or </a:t>
            </a:r>
            <a:r>
              <a:rPr sz="1600" dirty="0">
                <a:latin typeface="Arial"/>
                <a:cs typeface="Arial"/>
              </a:rPr>
              <a:t>skilled  </a:t>
            </a:r>
            <a:r>
              <a:rPr sz="1600" spc="-5" dirty="0">
                <a:latin typeface="Arial"/>
                <a:cs typeface="Arial"/>
              </a:rPr>
              <a:t>nursing </a:t>
            </a:r>
            <a:r>
              <a:rPr sz="1600" spc="-15" dirty="0">
                <a:latin typeface="Arial"/>
                <a:cs typeface="Arial"/>
              </a:rPr>
              <a:t>facility, </a:t>
            </a:r>
            <a:r>
              <a:rPr sz="1600" dirty="0">
                <a:latin typeface="Arial"/>
                <a:cs typeface="Arial"/>
              </a:rPr>
              <a:t>your care team </a:t>
            </a:r>
            <a:r>
              <a:rPr sz="1600" spc="-5" dirty="0">
                <a:latin typeface="Arial"/>
                <a:cs typeface="Arial"/>
              </a:rPr>
              <a:t>will </a:t>
            </a:r>
            <a:r>
              <a:rPr sz="1600" dirty="0">
                <a:latin typeface="Arial"/>
                <a:cs typeface="Arial"/>
              </a:rPr>
              <a:t>refer you for meal </a:t>
            </a:r>
            <a:r>
              <a:rPr sz="1600" spc="-5" dirty="0">
                <a:latin typeface="Arial"/>
                <a:cs typeface="Arial"/>
              </a:rPr>
              <a:t>delivery  </a:t>
            </a:r>
            <a:r>
              <a:rPr sz="1600" dirty="0">
                <a:latin typeface="Arial"/>
                <a:cs typeface="Arial"/>
              </a:rPr>
              <a:t>to your</a:t>
            </a:r>
            <a:r>
              <a:rPr sz="1600" spc="-5" dirty="0">
                <a:latin typeface="Arial"/>
                <a:cs typeface="Arial"/>
              </a:rPr>
              <a:t> home</a:t>
            </a:r>
            <a:endParaRPr sz="1600" dirty="0">
              <a:latin typeface="Arial"/>
              <a:cs typeface="Arial"/>
            </a:endParaRPr>
          </a:p>
          <a:p>
            <a:pPr marL="354965" marR="41910">
              <a:lnSpc>
                <a:spcPct val="104200"/>
              </a:lnSpc>
              <a:spcBef>
                <a:spcPts val="1350"/>
              </a:spcBef>
            </a:pPr>
            <a:r>
              <a:rPr sz="1600" spc="-55" dirty="0">
                <a:latin typeface="Arial"/>
                <a:cs typeface="Arial"/>
              </a:rPr>
              <a:t>You </a:t>
            </a:r>
            <a:r>
              <a:rPr sz="1600" dirty="0">
                <a:latin typeface="Arial"/>
                <a:cs typeface="Arial"/>
              </a:rPr>
              <a:t>can choose from </a:t>
            </a:r>
            <a:r>
              <a:rPr sz="1600" spc="-5" dirty="0">
                <a:latin typeface="Arial"/>
                <a:cs typeface="Arial"/>
              </a:rPr>
              <a:t>over 70 entr</a:t>
            </a:r>
            <a:r>
              <a:rPr lang="en-US" sz="1600" spc="-5" dirty="0">
                <a:latin typeface="Arial"/>
                <a:cs typeface="Arial"/>
              </a:rPr>
              <a:t>é</a:t>
            </a:r>
            <a:r>
              <a:rPr sz="1600" spc="-5" dirty="0">
                <a:latin typeface="Arial"/>
                <a:cs typeface="Arial"/>
              </a:rPr>
              <a:t>es </a:t>
            </a:r>
            <a:r>
              <a:rPr sz="1600" dirty="0">
                <a:latin typeface="Arial"/>
                <a:cs typeface="Arial"/>
              </a:rPr>
              <a:t>to support your </a:t>
            </a:r>
            <a:r>
              <a:rPr sz="1600" spc="-5" dirty="0">
                <a:latin typeface="Arial"/>
                <a:cs typeface="Arial"/>
              </a:rPr>
              <a:t>dietary  needs, including </a:t>
            </a:r>
            <a:r>
              <a:rPr sz="1600" spc="-15" dirty="0">
                <a:latin typeface="Arial"/>
                <a:cs typeface="Arial"/>
              </a:rPr>
              <a:t>heart-healthy, diabetic-friendly, </a:t>
            </a:r>
            <a:r>
              <a:rPr sz="1600" spc="-5" dirty="0">
                <a:latin typeface="Arial"/>
                <a:cs typeface="Arial"/>
              </a:rPr>
              <a:t>gluten-free,  and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more</a:t>
            </a:r>
          </a:p>
          <a:p>
            <a:pPr marL="354965" marR="131445">
              <a:lnSpc>
                <a:spcPct val="104200"/>
              </a:lnSpc>
              <a:spcBef>
                <a:spcPts val="1350"/>
              </a:spcBef>
            </a:pPr>
            <a:r>
              <a:rPr sz="1600" spc="-55" dirty="0">
                <a:latin typeface="Arial"/>
                <a:cs typeface="Arial"/>
              </a:rPr>
              <a:t>You </a:t>
            </a:r>
            <a:r>
              <a:rPr sz="1600" dirty="0">
                <a:latin typeface="Arial"/>
                <a:cs typeface="Arial"/>
              </a:rPr>
              <a:t>can </a:t>
            </a:r>
            <a:r>
              <a:rPr sz="1600" spc="-5" dirty="0">
                <a:latin typeface="Arial"/>
                <a:cs typeface="Arial"/>
              </a:rPr>
              <a:t>get </a:t>
            </a:r>
            <a:r>
              <a:rPr sz="1600" dirty="0">
                <a:latin typeface="Arial"/>
                <a:cs typeface="Arial"/>
              </a:rPr>
              <a:t>3 meals </a:t>
            </a:r>
            <a:r>
              <a:rPr sz="1600" spc="-5" dirty="0">
                <a:latin typeface="Arial"/>
                <a:cs typeface="Arial"/>
              </a:rPr>
              <a:t>per day </a:t>
            </a:r>
            <a:r>
              <a:rPr sz="1600" dirty="0">
                <a:latin typeface="Arial"/>
                <a:cs typeface="Arial"/>
              </a:rPr>
              <a:t>for </a:t>
            </a:r>
            <a:r>
              <a:rPr sz="1600" spc="-5" dirty="0">
                <a:latin typeface="Arial"/>
                <a:cs typeface="Arial"/>
              </a:rPr>
              <a:t>up </a:t>
            </a:r>
            <a:r>
              <a:rPr sz="1600" dirty="0">
                <a:latin typeface="Arial"/>
                <a:cs typeface="Arial"/>
              </a:rPr>
              <a:t>to 4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weeks, </a:t>
            </a:r>
            <a:r>
              <a:rPr sz="1600" dirty="0">
                <a:latin typeface="Arial"/>
                <a:cs typeface="Arial"/>
              </a:rPr>
              <a:t>for a total </a:t>
            </a:r>
            <a:r>
              <a:rPr sz="1600" spc="-5" dirty="0">
                <a:latin typeface="Arial"/>
                <a:cs typeface="Arial"/>
              </a:rPr>
              <a:t>of  84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meals</a:t>
            </a:r>
          </a:p>
        </p:txBody>
      </p:sp>
      <p:sp>
        <p:nvSpPr>
          <p:cNvPr id="15" name="object 15"/>
          <p:cNvSpPr/>
          <p:nvPr/>
        </p:nvSpPr>
        <p:spPr>
          <a:xfrm>
            <a:off x="751555" y="2882484"/>
            <a:ext cx="5619750" cy="0"/>
          </a:xfrm>
          <a:custGeom>
            <a:avLst/>
            <a:gdLst/>
            <a:ahLst/>
            <a:cxnLst/>
            <a:rect l="l" t="t" r="r" b="b"/>
            <a:pathLst>
              <a:path w="5619750">
                <a:moveTo>
                  <a:pt x="0" y="0"/>
                </a:moveTo>
                <a:lnTo>
                  <a:pt x="5619153" y="0"/>
                </a:lnTo>
              </a:path>
            </a:pathLst>
          </a:custGeom>
          <a:ln w="38100">
            <a:solidFill>
              <a:srgbClr val="0069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054559" y="118423"/>
            <a:ext cx="138239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Meal</a:t>
            </a:r>
            <a:r>
              <a:rPr sz="17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delivery</a:t>
            </a:r>
            <a:endParaRPr sz="1700" dirty="0">
              <a:latin typeface="Arial"/>
              <a:cs typeface="Arial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B8E092E-71B3-414C-A21F-56AD7AC05A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820" y="5471798"/>
            <a:ext cx="201185" cy="276629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03134A8-0FA1-4539-ADF1-881D195AA9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48562" y="6251735"/>
            <a:ext cx="2304288" cy="25603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people looking at the camera&#10;&#10;Description automatically generated">
            <a:extLst>
              <a:ext uri="{FF2B5EF4-FFF2-40B4-BE49-F238E27FC236}">
                <a16:creationId xmlns:a16="http://schemas.microsoft.com/office/drawing/2014/main" id="{A684096C-19D1-4C45-8465-4FAEE6004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182" y="-24882"/>
            <a:ext cx="4898571" cy="688288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0443" y="194656"/>
            <a:ext cx="2638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94F7F"/>
                </a:solidFill>
                <a:latin typeface="Arial"/>
                <a:cs typeface="Arial"/>
              </a:rPr>
              <a:t>KAISER PERMANENTE MEDICARE </a:t>
            </a:r>
            <a:r>
              <a:rPr sz="800" spc="15" dirty="0">
                <a:solidFill>
                  <a:srgbClr val="194F7F"/>
                </a:solidFill>
                <a:latin typeface="Arial"/>
                <a:cs typeface="Arial"/>
              </a:rPr>
              <a:t>HEALTH</a:t>
            </a:r>
            <a:r>
              <a:rPr sz="800" spc="100" dirty="0">
                <a:solidFill>
                  <a:srgbClr val="194F7F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94F7F"/>
                </a:solidFill>
                <a:latin typeface="Arial"/>
                <a:cs typeface="Arial"/>
              </a:rPr>
              <a:t>PLANS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0250" y="811894"/>
            <a:ext cx="5911182" cy="5141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600" spc="-5" dirty="0">
                <a:solidFill>
                  <a:srgbClr val="0078B3"/>
                </a:solidFill>
                <a:latin typeface="Arial"/>
                <a:cs typeface="Arial"/>
              </a:rPr>
              <a:t>Focus on a healthier you</a:t>
            </a:r>
            <a:endParaRPr sz="2600" dirty="0">
              <a:latin typeface="Arial"/>
              <a:cs typeface="Arial"/>
            </a:endParaRPr>
          </a:p>
          <a:p>
            <a:pPr marL="20955">
              <a:lnSpc>
                <a:spcPct val="100000"/>
              </a:lnSpc>
              <a:spcBef>
                <a:spcPts val="1580"/>
              </a:spcBef>
            </a:pPr>
            <a:r>
              <a:rPr sz="1600" dirty="0">
                <a:latin typeface="Arial"/>
                <a:cs typeface="Arial"/>
              </a:rPr>
              <a:t>Feel your </a:t>
            </a:r>
            <a:r>
              <a:rPr sz="1600" spc="-5" dirty="0">
                <a:latin typeface="Arial"/>
                <a:cs typeface="Arial"/>
              </a:rPr>
              <a:t>best with </a:t>
            </a:r>
            <a:r>
              <a:rPr lang="en-US" sz="1600" spc="-5" dirty="0">
                <a:latin typeface="Arial"/>
                <a:cs typeface="Arial"/>
              </a:rPr>
              <a:t>vision</a:t>
            </a:r>
            <a:r>
              <a:rPr sz="1600" spc="-5" dirty="0">
                <a:latin typeface="Arial"/>
                <a:cs typeface="Arial"/>
              </a:rPr>
              <a:t> benefits built </a:t>
            </a:r>
            <a:r>
              <a:rPr sz="1600" dirty="0">
                <a:latin typeface="Arial"/>
                <a:cs typeface="Arial"/>
              </a:rPr>
              <a:t>right </a:t>
            </a:r>
            <a:r>
              <a:rPr sz="1600" spc="-5" dirty="0">
                <a:latin typeface="Arial"/>
                <a:cs typeface="Arial"/>
              </a:rPr>
              <a:t>into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your</a:t>
            </a:r>
          </a:p>
          <a:p>
            <a:pPr marL="20955">
              <a:lnSpc>
                <a:spcPct val="100000"/>
              </a:lnSpc>
              <a:spcBef>
                <a:spcPts val="80"/>
              </a:spcBef>
            </a:pPr>
            <a:r>
              <a:rPr sz="1600" dirty="0">
                <a:latin typeface="Arial"/>
                <a:cs typeface="Arial"/>
              </a:rPr>
              <a:t>Kaiser Permanente Medicare </a:t>
            </a:r>
            <a:r>
              <a:rPr sz="1600" spc="-5" dirty="0">
                <a:latin typeface="Arial"/>
                <a:cs typeface="Arial"/>
              </a:rPr>
              <a:t>health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plan</a:t>
            </a:r>
            <a:r>
              <a:rPr lang="en-US" sz="1600" spc="-5" dirty="0"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1600" dirty="0">
                <a:latin typeface="Arial"/>
                <a:cs typeface="Arial"/>
              </a:rPr>
              <a:t>Vision benefits are provided through Vision Essentials by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Kaiser Permanente. With locations at most Kaiser Permanente medical offices, Vision Essentials can give eye exams and fill your prescription for eyeglasses or contact lenses in the same building.</a:t>
            </a:r>
          </a:p>
          <a:p>
            <a:pPr marL="12700">
              <a:lnSpc>
                <a:spcPct val="100000"/>
              </a:lnSpc>
            </a:pPr>
            <a:endParaRPr lang="en-US" sz="1600" b="1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1600" b="1" dirty="0">
                <a:latin typeface="Arial"/>
                <a:cs typeface="Arial"/>
              </a:rPr>
              <a:t>Why vision coverage?</a:t>
            </a:r>
          </a:p>
          <a:p>
            <a:pPr marL="140335" marR="5080" indent="-127635">
              <a:lnSpc>
                <a:spcPct val="104200"/>
              </a:lnSpc>
              <a:spcBef>
                <a:spcPts val="1350"/>
              </a:spcBef>
              <a:buChar char="•"/>
              <a:tabLst>
                <a:tab pos="140970" algn="l"/>
              </a:tabLst>
            </a:pPr>
            <a:r>
              <a:rPr lang="en-US" sz="1600" spc="-5" dirty="0">
                <a:latin typeface="Arial"/>
                <a:cs typeface="Arial"/>
              </a:rPr>
              <a:t>It’s important to have your eyes checked regularly to spot minor as well as more serious eye problems</a:t>
            </a:r>
          </a:p>
          <a:p>
            <a:pPr marL="140335" marR="5080" indent="-127635">
              <a:lnSpc>
                <a:spcPct val="104200"/>
              </a:lnSpc>
              <a:spcBef>
                <a:spcPts val="1350"/>
              </a:spcBef>
              <a:buChar char="•"/>
              <a:tabLst>
                <a:tab pos="140970" algn="l"/>
              </a:tabLst>
            </a:pPr>
            <a:r>
              <a:rPr lang="en-US" sz="1600" spc="-5" dirty="0">
                <a:latin typeface="Arial"/>
                <a:cs typeface="Arial"/>
              </a:rPr>
              <a:t>When you see clearly, daily activities such as driving </a:t>
            </a:r>
            <a:r>
              <a:rPr lang="en-US" sz="1600" spc="-5">
                <a:latin typeface="Arial"/>
                <a:cs typeface="Arial"/>
              </a:rPr>
              <a:t>and reading, </a:t>
            </a:r>
            <a:r>
              <a:rPr lang="en-US" sz="1600" spc="-5" dirty="0">
                <a:latin typeface="Arial"/>
                <a:cs typeface="Arial"/>
              </a:rPr>
              <a:t>become much easier</a:t>
            </a:r>
          </a:p>
          <a:p>
            <a:pPr marL="140335" marR="5080" indent="-127635">
              <a:lnSpc>
                <a:spcPct val="104200"/>
              </a:lnSpc>
              <a:spcBef>
                <a:spcPts val="1350"/>
              </a:spcBef>
              <a:buChar char="•"/>
              <a:tabLst>
                <a:tab pos="140970" algn="l"/>
              </a:tabLst>
            </a:pPr>
            <a:r>
              <a:rPr lang="en-US" sz="1600" spc="-5" dirty="0">
                <a:latin typeface="Arial"/>
                <a:cs typeface="Arial"/>
              </a:rPr>
              <a:t>You’ll enjoy better offers on glasses or contacts</a:t>
            </a:r>
            <a:endParaRPr sz="1600" spc="-5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51555" y="2161901"/>
            <a:ext cx="5619750" cy="0"/>
          </a:xfrm>
          <a:custGeom>
            <a:avLst/>
            <a:gdLst/>
            <a:ahLst/>
            <a:cxnLst/>
            <a:rect l="l" t="t" r="r" b="b"/>
            <a:pathLst>
              <a:path w="5619750">
                <a:moveTo>
                  <a:pt x="0" y="0"/>
                </a:moveTo>
                <a:lnTo>
                  <a:pt x="5619153" y="0"/>
                </a:lnTo>
              </a:path>
            </a:pathLst>
          </a:custGeom>
          <a:ln w="38100">
            <a:solidFill>
              <a:srgbClr val="0069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4656381-4109-481B-90CB-FEB10FF00D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38100">
              <a:lnSpc>
                <a:spcPts val="1030"/>
              </a:lnSpc>
            </a:pPr>
            <a:fld id="{81D60167-4931-47E6-BA6A-407CBD079E47}" type="slidenum">
              <a:rPr lang="en-US" smtClean="0"/>
              <a:t>13</a:t>
            </a:fld>
            <a:endParaRPr lang="en-US" dirty="0"/>
          </a:p>
        </p:txBody>
      </p:sp>
      <p:sp>
        <p:nvSpPr>
          <p:cNvPr id="16" name="object 16"/>
          <p:cNvSpPr txBox="1">
            <a:spLocks noGrp="1"/>
          </p:cNvSpPr>
          <p:nvPr>
            <p:ph type="title" idx="4294967295"/>
          </p:nvPr>
        </p:nvSpPr>
        <p:spPr>
          <a:xfrm>
            <a:off x="8882425" y="119063"/>
            <a:ext cx="1716087" cy="284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700" b="1" spc="-5" dirty="0">
                <a:solidFill>
                  <a:srgbClr val="FFFFFF"/>
                </a:solidFill>
                <a:latin typeface="Arial"/>
                <a:cs typeface="Arial"/>
              </a:rPr>
              <a:t>Vision</a:t>
            </a:r>
            <a:r>
              <a:rPr sz="17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benefits</a:t>
            </a:r>
            <a:endParaRPr sz="1700" dirty="0">
              <a:latin typeface="Arial"/>
              <a:cs typeface="Arial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8D787081-534B-46E2-868B-59A8F4B86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48562" y="6251735"/>
            <a:ext cx="2304288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6143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D5F7A30-44F7-4020-BCAF-AB91EC3C4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0"/>
            <a:ext cx="12082272" cy="399897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24762" y="4216559"/>
            <a:ext cx="10623957" cy="1040028"/>
          </a:xfrm>
          <a:prstGeom prst="rect">
            <a:avLst/>
          </a:prstGeom>
        </p:spPr>
        <p:txBody>
          <a:bodyPr vert="horz" wrap="square" lIns="0" tIns="2197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30"/>
              </a:spcBef>
            </a:pPr>
            <a:r>
              <a:rPr sz="2600" dirty="0">
                <a:solidFill>
                  <a:srgbClr val="0078B3"/>
                </a:solidFill>
                <a:latin typeface="Arial"/>
                <a:cs typeface="Arial"/>
              </a:rPr>
              <a:t>Questions?</a:t>
            </a:r>
            <a:endParaRPr sz="26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130"/>
              </a:spcBef>
            </a:pPr>
            <a:r>
              <a:rPr sz="1800" dirty="0">
                <a:latin typeface="Arial"/>
                <a:cs typeface="Arial"/>
              </a:rPr>
              <a:t>Ask your Kaiser</a:t>
            </a:r>
            <a:r>
              <a:rPr sz="1800" spc="-1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Permanente retiree consultant </a:t>
            </a:r>
            <a:r>
              <a:rPr sz="1800" spc="-5" dirty="0">
                <a:latin typeface="Arial"/>
                <a:cs typeface="Arial"/>
              </a:rPr>
              <a:t>about our </a:t>
            </a:r>
            <a:r>
              <a:rPr sz="1800" dirty="0">
                <a:latin typeface="Arial"/>
                <a:cs typeface="Arial"/>
              </a:rPr>
              <a:t>Medicare </a:t>
            </a:r>
            <a:r>
              <a:rPr sz="1800" spc="-5" dirty="0">
                <a:latin typeface="Arial"/>
                <a:cs typeface="Arial"/>
              </a:rPr>
              <a:t>health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plans.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4762" y="5654608"/>
            <a:ext cx="7342913" cy="3457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lang="en-US" sz="1000" dirty="0">
                <a:solidFill>
                  <a:srgbClr val="41404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Kaiser Permanente is an HMO plan with a Medicare contract.  </a:t>
            </a:r>
            <a:r>
              <a:rPr sz="1000" spc="3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 </a:t>
            </a:r>
            <a:r>
              <a:rPr sz="1000" spc="1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sz="1000" spc="3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Kaiser </a:t>
            </a:r>
            <a:r>
              <a:rPr sz="1000" spc="3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sz="1000" spc="3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depends </a:t>
            </a:r>
            <a:r>
              <a:rPr sz="1000" spc="1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sz="1000" spc="3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</a:t>
            </a:r>
            <a:r>
              <a:rPr sz="1000" spc="10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4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renewal.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sz="1000" spc="7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3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sz="1000" spc="8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3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</a:t>
            </a:r>
            <a:r>
              <a:rPr sz="1000" spc="8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1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000" spc="7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2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000" spc="8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3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Kaiser</a:t>
            </a:r>
            <a:r>
              <a:rPr sz="1000" spc="8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3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</a:t>
            </a:r>
            <a:r>
              <a:rPr sz="1000" spc="8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3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Medicare</a:t>
            </a:r>
            <a:r>
              <a:rPr sz="1000" spc="8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2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sz="1000" spc="8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2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r>
              <a:rPr sz="1000" spc="7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3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  <a:r>
              <a:rPr sz="1000" spc="8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2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sz="1000" spc="7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1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000" spc="8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2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sz="1000" spc="7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2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sz="1000" spc="8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35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enroll.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9F49295-4D47-46C6-9ADE-FD0A3A101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38100">
              <a:lnSpc>
                <a:spcPts val="1030"/>
              </a:lnSpc>
            </a:pPr>
            <a:fld id="{81D60167-4931-47E6-BA6A-407CBD079E47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object 8"/>
          <p:cNvSpPr txBox="1">
            <a:spLocks noGrp="1"/>
          </p:cNvSpPr>
          <p:nvPr>
            <p:ph type="title" idx="4294967295"/>
          </p:nvPr>
        </p:nvSpPr>
        <p:spPr>
          <a:xfrm>
            <a:off x="724762" y="1208405"/>
            <a:ext cx="4098925" cy="1152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435"/>
              </a:lnSpc>
              <a:spcBef>
                <a:spcPts val="95"/>
              </a:spcBef>
            </a:pPr>
            <a:r>
              <a:rPr sz="3750" b="1" spc="-5" dirty="0">
                <a:latin typeface="Arial"/>
                <a:cs typeface="Arial"/>
              </a:rPr>
              <a:t>THANK</a:t>
            </a:r>
            <a:r>
              <a:rPr sz="3750" b="1" spc="-80" dirty="0">
                <a:latin typeface="Arial"/>
                <a:cs typeface="Arial"/>
              </a:rPr>
              <a:t> </a:t>
            </a:r>
            <a:r>
              <a:rPr sz="3750" b="1" spc="-5" dirty="0">
                <a:latin typeface="Arial"/>
                <a:cs typeface="Arial"/>
              </a:rPr>
              <a:t>YOU</a:t>
            </a:r>
            <a:endParaRPr sz="3750" dirty="0">
              <a:latin typeface="Arial"/>
              <a:cs typeface="Arial"/>
            </a:endParaRPr>
          </a:p>
          <a:p>
            <a:pPr marL="12700">
              <a:lnSpc>
                <a:spcPts val="4435"/>
              </a:lnSpc>
            </a:pPr>
            <a:r>
              <a:rPr sz="3750" spc="-5" dirty="0"/>
              <a:t>for your time</a:t>
            </a:r>
            <a:r>
              <a:rPr sz="3750" spc="-40" dirty="0"/>
              <a:t> </a:t>
            </a:r>
            <a:r>
              <a:rPr sz="3750" spc="-5" dirty="0"/>
              <a:t>today!</a:t>
            </a:r>
            <a:endParaRPr sz="3750" dirty="0"/>
          </a:p>
        </p:txBody>
      </p:sp>
      <p:sp>
        <p:nvSpPr>
          <p:cNvPr id="10" name="object 10"/>
          <p:cNvSpPr txBox="1"/>
          <p:nvPr/>
        </p:nvSpPr>
        <p:spPr>
          <a:xfrm>
            <a:off x="450443" y="194656"/>
            <a:ext cx="2638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94F7F"/>
                </a:solidFill>
                <a:latin typeface="Arial"/>
                <a:cs typeface="Arial"/>
              </a:rPr>
              <a:t>KAISER PERMANENTE MEDICARE </a:t>
            </a:r>
            <a:r>
              <a:rPr sz="800" spc="15" dirty="0">
                <a:solidFill>
                  <a:srgbClr val="194F7F"/>
                </a:solidFill>
                <a:latin typeface="Arial"/>
                <a:cs typeface="Arial"/>
              </a:rPr>
              <a:t>HEALTH</a:t>
            </a:r>
            <a:r>
              <a:rPr sz="800" spc="100" dirty="0">
                <a:solidFill>
                  <a:srgbClr val="194F7F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94F7F"/>
                </a:solidFill>
                <a:latin typeface="Arial"/>
                <a:cs typeface="Arial"/>
              </a:rPr>
              <a:t>PLANS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2F2DE73-22A8-425C-A878-67A44083198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58318" y="6353961"/>
            <a:ext cx="4230203" cy="19466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85750" indent="-285750" algn="l" rtl="0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Char char="–"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00" dirty="0"/>
              <a:t>March 2022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9855" cy="6858000"/>
            <a:chOff x="0" y="0"/>
            <a:chExt cx="10985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9855" cy="3429000"/>
            </a:xfrm>
            <a:custGeom>
              <a:avLst/>
              <a:gdLst/>
              <a:ahLst/>
              <a:cxnLst/>
              <a:rect l="l" t="t" r="r" b="b"/>
              <a:pathLst>
                <a:path w="109855" h="3429000">
                  <a:moveTo>
                    <a:pt x="109728" y="0"/>
                  </a:moveTo>
                  <a:lnTo>
                    <a:pt x="0" y="0"/>
                  </a:lnTo>
                  <a:lnTo>
                    <a:pt x="0" y="3429000"/>
                  </a:lnTo>
                  <a:lnTo>
                    <a:pt x="109728" y="3429000"/>
                  </a:lnTo>
                  <a:lnTo>
                    <a:pt x="109728" y="0"/>
                  </a:lnTo>
                  <a:close/>
                </a:path>
              </a:pathLst>
            </a:custGeom>
            <a:solidFill>
              <a:srgbClr val="8FCB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429000"/>
              <a:ext cx="109855" cy="3429000"/>
            </a:xfrm>
            <a:custGeom>
              <a:avLst/>
              <a:gdLst/>
              <a:ahLst/>
              <a:cxnLst/>
              <a:rect l="l" t="t" r="r" b="b"/>
              <a:pathLst>
                <a:path w="109855" h="3429000">
                  <a:moveTo>
                    <a:pt x="109728" y="0"/>
                  </a:moveTo>
                  <a:lnTo>
                    <a:pt x="0" y="0"/>
                  </a:lnTo>
                  <a:lnTo>
                    <a:pt x="0" y="3429000"/>
                  </a:lnTo>
                  <a:lnTo>
                    <a:pt x="109728" y="3429000"/>
                  </a:lnTo>
                  <a:lnTo>
                    <a:pt x="109728" y="0"/>
                  </a:lnTo>
                  <a:close/>
                </a:path>
              </a:pathLst>
            </a:custGeom>
            <a:solidFill>
              <a:srgbClr val="003B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50443" y="194656"/>
            <a:ext cx="2638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94F7F"/>
                </a:solidFill>
                <a:latin typeface="Arial"/>
                <a:cs typeface="Arial"/>
              </a:rPr>
              <a:t>KAISER PERMANENTE MEDICARE </a:t>
            </a:r>
            <a:r>
              <a:rPr sz="800" spc="15" dirty="0">
                <a:solidFill>
                  <a:srgbClr val="194F7F"/>
                </a:solidFill>
                <a:latin typeface="Arial"/>
                <a:cs typeface="Arial"/>
              </a:rPr>
              <a:t>HEALTH</a:t>
            </a:r>
            <a:r>
              <a:rPr sz="800" spc="100" dirty="0">
                <a:solidFill>
                  <a:srgbClr val="194F7F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94F7F"/>
                </a:solidFill>
                <a:latin typeface="Arial"/>
                <a:cs typeface="Arial"/>
              </a:rPr>
              <a:t>PLANS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67047" y="0"/>
            <a:ext cx="7924800" cy="6858000"/>
          </a:xfrm>
          <a:custGeom>
            <a:avLst/>
            <a:gdLst/>
            <a:ahLst/>
            <a:cxnLst/>
            <a:rect l="l" t="t" r="r" b="b"/>
            <a:pathLst>
              <a:path w="7924800" h="6858000">
                <a:moveTo>
                  <a:pt x="7924647" y="0"/>
                </a:moveTo>
                <a:lnTo>
                  <a:pt x="0" y="0"/>
                </a:lnTo>
                <a:lnTo>
                  <a:pt x="0" y="6858000"/>
                </a:lnTo>
                <a:lnTo>
                  <a:pt x="7924647" y="6858000"/>
                </a:lnTo>
                <a:lnTo>
                  <a:pt x="7924647" y="0"/>
                </a:lnTo>
                <a:close/>
              </a:path>
            </a:pathLst>
          </a:custGeom>
          <a:solidFill>
            <a:srgbClr val="DEEF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56DCE56D-B936-41B6-BE93-19E7325D63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38100">
              <a:lnSpc>
                <a:spcPts val="1030"/>
              </a:lnSpc>
            </a:pPr>
            <a:fld id="{81D60167-4931-47E6-BA6A-407CBD079E47}" type="slidenum">
              <a:rPr lang="en-US" smtClean="0"/>
              <a:t>2</a:t>
            </a:fld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title" idx="4294967295"/>
          </p:nvPr>
        </p:nvSpPr>
        <p:spPr>
          <a:xfrm>
            <a:off x="731023" y="1611313"/>
            <a:ext cx="3051175" cy="80327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300"/>
              </a:spcBef>
            </a:pPr>
            <a:r>
              <a:rPr dirty="0"/>
              <a:t>Integrated care  centered </a:t>
            </a:r>
            <a:r>
              <a:rPr spc="-5" dirty="0"/>
              <a:t>around</a:t>
            </a:r>
            <a:r>
              <a:rPr spc="-135" dirty="0"/>
              <a:t> </a:t>
            </a:r>
            <a:r>
              <a:rPr dirty="0"/>
              <a:t>you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31023" y="2659744"/>
            <a:ext cx="2893060" cy="26441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sz="1600" dirty="0">
                <a:latin typeface="Arial"/>
                <a:cs typeface="Arial"/>
              </a:rPr>
              <a:t>Quality care </a:t>
            </a:r>
            <a:r>
              <a:rPr sz="1600" spc="-5" dirty="0">
                <a:latin typeface="Arial"/>
                <a:cs typeface="Arial"/>
              </a:rPr>
              <a:t>begins with our  integrated </a:t>
            </a:r>
            <a:r>
              <a:rPr sz="1600" dirty="0">
                <a:latin typeface="Arial"/>
                <a:cs typeface="Arial"/>
              </a:rPr>
              <a:t>care </a:t>
            </a:r>
            <a:r>
              <a:rPr sz="1600" spc="-5" dirty="0">
                <a:latin typeface="Arial"/>
                <a:cs typeface="Arial"/>
              </a:rPr>
              <a:t>delivery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system,  </a:t>
            </a:r>
            <a:r>
              <a:rPr sz="1600" spc="-5" dirty="0">
                <a:latin typeface="Arial"/>
                <a:cs typeface="Arial"/>
              </a:rPr>
              <a:t>which </a:t>
            </a:r>
            <a:r>
              <a:rPr sz="1600" spc="-10" dirty="0">
                <a:latin typeface="Arial"/>
                <a:cs typeface="Arial"/>
              </a:rPr>
              <a:t>offers </a:t>
            </a:r>
            <a:r>
              <a:rPr sz="1600" dirty="0">
                <a:latin typeface="Arial"/>
                <a:cs typeface="Arial"/>
              </a:rPr>
              <a:t>you:</a:t>
            </a:r>
          </a:p>
          <a:p>
            <a:pPr marL="139700" marR="213995" indent="-127635">
              <a:lnSpc>
                <a:spcPct val="104200"/>
              </a:lnSpc>
              <a:spcBef>
                <a:spcPts val="894"/>
              </a:spcBef>
              <a:buChar char="•"/>
              <a:tabLst>
                <a:tab pos="140335" algn="l"/>
              </a:tabLst>
            </a:pPr>
            <a:r>
              <a:rPr sz="1600" spc="-5" dirty="0">
                <a:latin typeface="Arial"/>
                <a:cs typeface="Arial"/>
              </a:rPr>
              <a:t>Care and </a:t>
            </a:r>
            <a:r>
              <a:rPr sz="1600" dirty="0">
                <a:latin typeface="Arial"/>
                <a:cs typeface="Arial"/>
              </a:rPr>
              <a:t>coverage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together  </a:t>
            </a:r>
            <a:r>
              <a:rPr sz="1600" spc="-5" dirty="0">
                <a:latin typeface="Arial"/>
                <a:cs typeface="Arial"/>
              </a:rPr>
              <a:t>in one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package</a:t>
            </a:r>
            <a:endParaRPr sz="1600" dirty="0">
              <a:latin typeface="Arial"/>
              <a:cs typeface="Arial"/>
            </a:endParaRPr>
          </a:p>
          <a:p>
            <a:pPr marL="128905" marR="462280" indent="-116839">
              <a:lnSpc>
                <a:spcPct val="104200"/>
              </a:lnSpc>
              <a:spcBef>
                <a:spcPts val="900"/>
              </a:spcBef>
              <a:buChar char="•"/>
              <a:tabLst>
                <a:tab pos="129539" algn="l"/>
              </a:tabLst>
            </a:pPr>
            <a:r>
              <a:rPr sz="1600" dirty="0">
                <a:latin typeface="Arial"/>
                <a:cs typeface="Arial"/>
              </a:rPr>
              <a:t>A coordinated,</a:t>
            </a:r>
            <a:r>
              <a:rPr sz="1600" spc="-19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connected  care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team</a:t>
            </a:r>
          </a:p>
          <a:p>
            <a:pPr marL="139700" marR="407034" indent="-127635">
              <a:lnSpc>
                <a:spcPct val="104200"/>
              </a:lnSpc>
              <a:spcBef>
                <a:spcPts val="900"/>
              </a:spcBef>
              <a:buChar char="•"/>
              <a:tabLst>
                <a:tab pos="140335" algn="l"/>
              </a:tabLst>
            </a:pPr>
            <a:r>
              <a:rPr sz="1600" dirty="0">
                <a:latin typeface="Arial"/>
                <a:cs typeface="Arial"/>
              </a:rPr>
              <a:t>Many convenient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services  </a:t>
            </a:r>
            <a:r>
              <a:rPr sz="1600" spc="-5" dirty="0">
                <a:latin typeface="Arial"/>
                <a:cs typeface="Arial"/>
              </a:rPr>
              <a:t>under one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roof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B24FF010-0EC1-4086-8889-072668F8F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8765" y="6258275"/>
            <a:ext cx="2304288" cy="256032"/>
          </a:xfrm>
          <a:prstGeom prst="rect">
            <a:avLst/>
          </a:prstGeom>
        </p:spPr>
      </p:pic>
      <p:sp>
        <p:nvSpPr>
          <p:cNvPr id="45" name="object 8">
            <a:extLst>
              <a:ext uri="{FF2B5EF4-FFF2-40B4-BE49-F238E27FC236}">
                <a16:creationId xmlns:a16="http://schemas.microsoft.com/office/drawing/2014/main" id="{412C696A-FF04-47C0-BD18-1707955F54A3}"/>
              </a:ext>
            </a:extLst>
          </p:cNvPr>
          <p:cNvSpPr/>
          <p:nvPr/>
        </p:nvSpPr>
        <p:spPr>
          <a:xfrm>
            <a:off x="6003888" y="1337067"/>
            <a:ext cx="4194810" cy="4194810"/>
          </a:xfrm>
          <a:custGeom>
            <a:avLst/>
            <a:gdLst/>
            <a:ahLst/>
            <a:cxnLst/>
            <a:rect l="l" t="t" r="r" b="b"/>
            <a:pathLst>
              <a:path w="4194809" h="4194810">
                <a:moveTo>
                  <a:pt x="2097316" y="0"/>
                </a:moveTo>
                <a:lnTo>
                  <a:pt x="2049181" y="541"/>
                </a:lnTo>
                <a:lnTo>
                  <a:pt x="2001312" y="2158"/>
                </a:lnTo>
                <a:lnTo>
                  <a:pt x="1953720" y="4838"/>
                </a:lnTo>
                <a:lnTo>
                  <a:pt x="1906417" y="8571"/>
                </a:lnTo>
                <a:lnTo>
                  <a:pt x="1859414" y="13344"/>
                </a:lnTo>
                <a:lnTo>
                  <a:pt x="1812722" y="19146"/>
                </a:lnTo>
                <a:lnTo>
                  <a:pt x="1766354" y="25965"/>
                </a:lnTo>
                <a:lnTo>
                  <a:pt x="1720320" y="33790"/>
                </a:lnTo>
                <a:lnTo>
                  <a:pt x="1674633" y="42609"/>
                </a:lnTo>
                <a:lnTo>
                  <a:pt x="1629304" y="52412"/>
                </a:lnTo>
                <a:lnTo>
                  <a:pt x="1584344" y="63185"/>
                </a:lnTo>
                <a:lnTo>
                  <a:pt x="1539766" y="74918"/>
                </a:lnTo>
                <a:lnTo>
                  <a:pt x="1495580" y="87598"/>
                </a:lnTo>
                <a:lnTo>
                  <a:pt x="1451798" y="101215"/>
                </a:lnTo>
                <a:lnTo>
                  <a:pt x="1408432" y="115757"/>
                </a:lnTo>
                <a:lnTo>
                  <a:pt x="1365494" y="131213"/>
                </a:lnTo>
                <a:lnTo>
                  <a:pt x="1322994" y="147570"/>
                </a:lnTo>
                <a:lnTo>
                  <a:pt x="1280945" y="164817"/>
                </a:lnTo>
                <a:lnTo>
                  <a:pt x="1239358" y="182942"/>
                </a:lnTo>
                <a:lnTo>
                  <a:pt x="1198245" y="201935"/>
                </a:lnTo>
                <a:lnTo>
                  <a:pt x="1157617" y="221783"/>
                </a:lnTo>
                <a:lnTo>
                  <a:pt x="1117486" y="242475"/>
                </a:lnTo>
                <a:lnTo>
                  <a:pt x="1077863" y="263999"/>
                </a:lnTo>
                <a:lnTo>
                  <a:pt x="1038760" y="286344"/>
                </a:lnTo>
                <a:lnTo>
                  <a:pt x="1000188" y="309498"/>
                </a:lnTo>
                <a:lnTo>
                  <a:pt x="962160" y="333450"/>
                </a:lnTo>
                <a:lnTo>
                  <a:pt x="924686" y="358187"/>
                </a:lnTo>
                <a:lnTo>
                  <a:pt x="887778" y="383699"/>
                </a:lnTo>
                <a:lnTo>
                  <a:pt x="851449" y="409974"/>
                </a:lnTo>
                <a:lnTo>
                  <a:pt x="815708" y="437001"/>
                </a:lnTo>
                <a:lnTo>
                  <a:pt x="780568" y="464767"/>
                </a:lnTo>
                <a:lnTo>
                  <a:pt x="746041" y="493261"/>
                </a:lnTo>
                <a:lnTo>
                  <a:pt x="712138" y="522471"/>
                </a:lnTo>
                <a:lnTo>
                  <a:pt x="678871" y="552387"/>
                </a:lnTo>
                <a:lnTo>
                  <a:pt x="646250" y="582996"/>
                </a:lnTo>
                <a:lnTo>
                  <a:pt x="614289" y="614287"/>
                </a:lnTo>
                <a:lnTo>
                  <a:pt x="582998" y="646249"/>
                </a:lnTo>
                <a:lnTo>
                  <a:pt x="552388" y="678869"/>
                </a:lnTo>
                <a:lnTo>
                  <a:pt x="522473" y="712136"/>
                </a:lnTo>
                <a:lnTo>
                  <a:pt x="493262" y="746039"/>
                </a:lnTo>
                <a:lnTo>
                  <a:pt x="464768" y="780566"/>
                </a:lnTo>
                <a:lnTo>
                  <a:pt x="437002" y="815706"/>
                </a:lnTo>
                <a:lnTo>
                  <a:pt x="409975" y="851446"/>
                </a:lnTo>
                <a:lnTo>
                  <a:pt x="383700" y="887775"/>
                </a:lnTo>
                <a:lnTo>
                  <a:pt x="358188" y="924683"/>
                </a:lnTo>
                <a:lnTo>
                  <a:pt x="333450" y="962157"/>
                </a:lnTo>
                <a:lnTo>
                  <a:pt x="309499" y="1000185"/>
                </a:lnTo>
                <a:lnTo>
                  <a:pt x="286345" y="1038756"/>
                </a:lnTo>
                <a:lnTo>
                  <a:pt x="264000" y="1077859"/>
                </a:lnTo>
                <a:lnTo>
                  <a:pt x="242475" y="1117481"/>
                </a:lnTo>
                <a:lnTo>
                  <a:pt x="221783" y="1157612"/>
                </a:lnTo>
                <a:lnTo>
                  <a:pt x="201935" y="1198240"/>
                </a:lnTo>
                <a:lnTo>
                  <a:pt x="182943" y="1239353"/>
                </a:lnTo>
                <a:lnTo>
                  <a:pt x="164817" y="1280940"/>
                </a:lnTo>
                <a:lnTo>
                  <a:pt x="147570" y="1322989"/>
                </a:lnTo>
                <a:lnTo>
                  <a:pt x="131213" y="1365488"/>
                </a:lnTo>
                <a:lnTo>
                  <a:pt x="115758" y="1408426"/>
                </a:lnTo>
                <a:lnTo>
                  <a:pt x="101216" y="1451792"/>
                </a:lnTo>
                <a:lnTo>
                  <a:pt x="87598" y="1495573"/>
                </a:lnTo>
                <a:lnTo>
                  <a:pt x="74918" y="1539758"/>
                </a:lnTo>
                <a:lnTo>
                  <a:pt x="63185" y="1584337"/>
                </a:lnTo>
                <a:lnTo>
                  <a:pt x="52412" y="1629296"/>
                </a:lnTo>
                <a:lnTo>
                  <a:pt x="42609" y="1674625"/>
                </a:lnTo>
                <a:lnTo>
                  <a:pt x="33790" y="1720311"/>
                </a:lnTo>
                <a:lnTo>
                  <a:pt x="25965" y="1766344"/>
                </a:lnTo>
                <a:lnTo>
                  <a:pt x="19146" y="1812712"/>
                </a:lnTo>
                <a:lnTo>
                  <a:pt x="13344" y="1859403"/>
                </a:lnTo>
                <a:lnTo>
                  <a:pt x="8571" y="1906406"/>
                </a:lnTo>
                <a:lnTo>
                  <a:pt x="4838" y="1953709"/>
                </a:lnTo>
                <a:lnTo>
                  <a:pt x="2158" y="2001301"/>
                </a:lnTo>
                <a:lnTo>
                  <a:pt x="541" y="2049169"/>
                </a:lnTo>
                <a:lnTo>
                  <a:pt x="0" y="2097303"/>
                </a:lnTo>
                <a:lnTo>
                  <a:pt x="541" y="2145436"/>
                </a:lnTo>
                <a:lnTo>
                  <a:pt x="2158" y="2193304"/>
                </a:lnTo>
                <a:lnTo>
                  <a:pt x="4838" y="2240895"/>
                </a:lnTo>
                <a:lnTo>
                  <a:pt x="8571" y="2288197"/>
                </a:lnTo>
                <a:lnTo>
                  <a:pt x="13344" y="2335200"/>
                </a:lnTo>
                <a:lnTo>
                  <a:pt x="19146" y="2381891"/>
                </a:lnTo>
                <a:lnTo>
                  <a:pt x="25965" y="2428258"/>
                </a:lnTo>
                <a:lnTo>
                  <a:pt x="33790" y="2474291"/>
                </a:lnTo>
                <a:lnTo>
                  <a:pt x="42609" y="2519977"/>
                </a:lnTo>
                <a:lnTo>
                  <a:pt x="52412" y="2565305"/>
                </a:lnTo>
                <a:lnTo>
                  <a:pt x="63185" y="2610264"/>
                </a:lnTo>
                <a:lnTo>
                  <a:pt x="74918" y="2654842"/>
                </a:lnTo>
                <a:lnTo>
                  <a:pt x="87598" y="2699027"/>
                </a:lnTo>
                <a:lnTo>
                  <a:pt x="101216" y="2742808"/>
                </a:lnTo>
                <a:lnTo>
                  <a:pt x="115758" y="2786173"/>
                </a:lnTo>
                <a:lnTo>
                  <a:pt x="131213" y="2829111"/>
                </a:lnTo>
                <a:lnTo>
                  <a:pt x="147570" y="2871610"/>
                </a:lnTo>
                <a:lnTo>
                  <a:pt x="164817" y="2913659"/>
                </a:lnTo>
                <a:lnTo>
                  <a:pt x="182943" y="2955245"/>
                </a:lnTo>
                <a:lnTo>
                  <a:pt x="201935" y="2996358"/>
                </a:lnTo>
                <a:lnTo>
                  <a:pt x="221783" y="3036985"/>
                </a:lnTo>
                <a:lnTo>
                  <a:pt x="242475" y="3077116"/>
                </a:lnTo>
                <a:lnTo>
                  <a:pt x="264000" y="3116738"/>
                </a:lnTo>
                <a:lnTo>
                  <a:pt x="286345" y="3155841"/>
                </a:lnTo>
                <a:lnTo>
                  <a:pt x="309499" y="3194412"/>
                </a:lnTo>
                <a:lnTo>
                  <a:pt x="333450" y="3232440"/>
                </a:lnTo>
                <a:lnTo>
                  <a:pt x="358188" y="3269913"/>
                </a:lnTo>
                <a:lnTo>
                  <a:pt x="383700" y="3306821"/>
                </a:lnTo>
                <a:lnTo>
                  <a:pt x="409975" y="3343150"/>
                </a:lnTo>
                <a:lnTo>
                  <a:pt x="437002" y="3378890"/>
                </a:lnTo>
                <a:lnTo>
                  <a:pt x="464768" y="3414029"/>
                </a:lnTo>
                <a:lnTo>
                  <a:pt x="493262" y="3448556"/>
                </a:lnTo>
                <a:lnTo>
                  <a:pt x="522473" y="3482459"/>
                </a:lnTo>
                <a:lnTo>
                  <a:pt x="552388" y="3515726"/>
                </a:lnTo>
                <a:lnTo>
                  <a:pt x="582998" y="3548346"/>
                </a:lnTo>
                <a:lnTo>
                  <a:pt x="614289" y="3580307"/>
                </a:lnTo>
                <a:lnTo>
                  <a:pt x="646250" y="3611598"/>
                </a:lnTo>
                <a:lnTo>
                  <a:pt x="678871" y="3642207"/>
                </a:lnTo>
                <a:lnTo>
                  <a:pt x="712138" y="3672123"/>
                </a:lnTo>
                <a:lnTo>
                  <a:pt x="746041" y="3701334"/>
                </a:lnTo>
                <a:lnTo>
                  <a:pt x="780568" y="3729828"/>
                </a:lnTo>
                <a:lnTo>
                  <a:pt x="815708" y="3757593"/>
                </a:lnTo>
                <a:lnTo>
                  <a:pt x="851449" y="3784620"/>
                </a:lnTo>
                <a:lnTo>
                  <a:pt x="887778" y="3810894"/>
                </a:lnTo>
                <a:lnTo>
                  <a:pt x="924686" y="3836406"/>
                </a:lnTo>
                <a:lnTo>
                  <a:pt x="962160" y="3861144"/>
                </a:lnTo>
                <a:lnTo>
                  <a:pt x="1000188" y="3885096"/>
                </a:lnTo>
                <a:lnTo>
                  <a:pt x="1038760" y="3908250"/>
                </a:lnTo>
                <a:lnTo>
                  <a:pt x="1077863" y="3930594"/>
                </a:lnTo>
                <a:lnTo>
                  <a:pt x="1117486" y="3952119"/>
                </a:lnTo>
                <a:lnTo>
                  <a:pt x="1157617" y="3972810"/>
                </a:lnTo>
                <a:lnTo>
                  <a:pt x="1198245" y="3992658"/>
                </a:lnTo>
                <a:lnTo>
                  <a:pt x="1239358" y="4011651"/>
                </a:lnTo>
                <a:lnTo>
                  <a:pt x="1280945" y="4029777"/>
                </a:lnTo>
                <a:lnTo>
                  <a:pt x="1322994" y="4047024"/>
                </a:lnTo>
                <a:lnTo>
                  <a:pt x="1365494" y="4063381"/>
                </a:lnTo>
                <a:lnTo>
                  <a:pt x="1408432" y="4078836"/>
                </a:lnTo>
                <a:lnTo>
                  <a:pt x="1451798" y="4093378"/>
                </a:lnTo>
                <a:lnTo>
                  <a:pt x="1495580" y="4106995"/>
                </a:lnTo>
                <a:lnTo>
                  <a:pt x="1539766" y="4119676"/>
                </a:lnTo>
                <a:lnTo>
                  <a:pt x="1584344" y="4131408"/>
                </a:lnTo>
                <a:lnTo>
                  <a:pt x="1629304" y="4142182"/>
                </a:lnTo>
                <a:lnTo>
                  <a:pt x="1674633" y="4151984"/>
                </a:lnTo>
                <a:lnTo>
                  <a:pt x="1720320" y="4160803"/>
                </a:lnTo>
                <a:lnTo>
                  <a:pt x="1766354" y="4168628"/>
                </a:lnTo>
                <a:lnTo>
                  <a:pt x="1812722" y="4175448"/>
                </a:lnTo>
                <a:lnTo>
                  <a:pt x="1859414" y="4181250"/>
                </a:lnTo>
                <a:lnTo>
                  <a:pt x="1906417" y="4186023"/>
                </a:lnTo>
                <a:lnTo>
                  <a:pt x="1953720" y="4189755"/>
                </a:lnTo>
                <a:lnTo>
                  <a:pt x="2001312" y="4192435"/>
                </a:lnTo>
                <a:lnTo>
                  <a:pt x="2049181" y="4194052"/>
                </a:lnTo>
                <a:lnTo>
                  <a:pt x="2097316" y="4194594"/>
                </a:lnTo>
                <a:lnTo>
                  <a:pt x="2145450" y="4194052"/>
                </a:lnTo>
                <a:lnTo>
                  <a:pt x="2193319" y="4192435"/>
                </a:lnTo>
                <a:lnTo>
                  <a:pt x="2240911" y="4189755"/>
                </a:lnTo>
                <a:lnTo>
                  <a:pt x="2288214" y="4186023"/>
                </a:lnTo>
                <a:lnTo>
                  <a:pt x="2335217" y="4181250"/>
                </a:lnTo>
                <a:lnTo>
                  <a:pt x="2381909" y="4175448"/>
                </a:lnTo>
                <a:lnTo>
                  <a:pt x="2428277" y="4168628"/>
                </a:lnTo>
                <a:lnTo>
                  <a:pt x="2474311" y="4160803"/>
                </a:lnTo>
                <a:lnTo>
                  <a:pt x="2519998" y="4151984"/>
                </a:lnTo>
                <a:lnTo>
                  <a:pt x="2565327" y="4142182"/>
                </a:lnTo>
                <a:lnTo>
                  <a:pt x="2610287" y="4131408"/>
                </a:lnTo>
                <a:lnTo>
                  <a:pt x="2654865" y="4119676"/>
                </a:lnTo>
                <a:lnTo>
                  <a:pt x="2699051" y="4106995"/>
                </a:lnTo>
                <a:lnTo>
                  <a:pt x="2742833" y="4093378"/>
                </a:lnTo>
                <a:lnTo>
                  <a:pt x="2786199" y="4078836"/>
                </a:lnTo>
                <a:lnTo>
                  <a:pt x="2829137" y="4063381"/>
                </a:lnTo>
                <a:lnTo>
                  <a:pt x="2871637" y="4047024"/>
                </a:lnTo>
                <a:lnTo>
                  <a:pt x="2913686" y="4029777"/>
                </a:lnTo>
                <a:lnTo>
                  <a:pt x="2955273" y="4011651"/>
                </a:lnTo>
                <a:lnTo>
                  <a:pt x="2996386" y="3992658"/>
                </a:lnTo>
                <a:lnTo>
                  <a:pt x="3037014" y="3972810"/>
                </a:lnTo>
                <a:lnTo>
                  <a:pt x="3077145" y="3952119"/>
                </a:lnTo>
                <a:lnTo>
                  <a:pt x="3116768" y="3930594"/>
                </a:lnTo>
                <a:lnTo>
                  <a:pt x="3155871" y="3908250"/>
                </a:lnTo>
                <a:lnTo>
                  <a:pt x="3194443" y="3885096"/>
                </a:lnTo>
                <a:lnTo>
                  <a:pt x="3232471" y="3861144"/>
                </a:lnTo>
                <a:lnTo>
                  <a:pt x="3269945" y="3836406"/>
                </a:lnTo>
                <a:lnTo>
                  <a:pt x="3306853" y="3810894"/>
                </a:lnTo>
                <a:lnTo>
                  <a:pt x="3343183" y="3784620"/>
                </a:lnTo>
                <a:lnTo>
                  <a:pt x="3378923" y="3757593"/>
                </a:lnTo>
                <a:lnTo>
                  <a:pt x="3414063" y="3729828"/>
                </a:lnTo>
                <a:lnTo>
                  <a:pt x="3448590" y="3701334"/>
                </a:lnTo>
                <a:lnTo>
                  <a:pt x="3482493" y="3672123"/>
                </a:lnTo>
                <a:lnTo>
                  <a:pt x="3515760" y="3642207"/>
                </a:lnTo>
                <a:lnTo>
                  <a:pt x="3548381" y="3611598"/>
                </a:lnTo>
                <a:lnTo>
                  <a:pt x="3580342" y="3580307"/>
                </a:lnTo>
                <a:lnTo>
                  <a:pt x="3611633" y="3548346"/>
                </a:lnTo>
                <a:lnTo>
                  <a:pt x="3642243" y="3515726"/>
                </a:lnTo>
                <a:lnTo>
                  <a:pt x="3672159" y="3482459"/>
                </a:lnTo>
                <a:lnTo>
                  <a:pt x="3701369" y="3448556"/>
                </a:lnTo>
                <a:lnTo>
                  <a:pt x="3729864" y="3414029"/>
                </a:lnTo>
                <a:lnTo>
                  <a:pt x="3757630" y="3378890"/>
                </a:lnTo>
                <a:lnTo>
                  <a:pt x="3784656" y="3343150"/>
                </a:lnTo>
                <a:lnTo>
                  <a:pt x="3810931" y="3306821"/>
                </a:lnTo>
                <a:lnTo>
                  <a:pt x="3836443" y="3269913"/>
                </a:lnTo>
                <a:lnTo>
                  <a:pt x="3861181" y="3232440"/>
                </a:lnTo>
                <a:lnTo>
                  <a:pt x="3885133" y="3194412"/>
                </a:lnTo>
                <a:lnTo>
                  <a:pt x="3908287" y="3155841"/>
                </a:lnTo>
                <a:lnTo>
                  <a:pt x="3930632" y="3116738"/>
                </a:lnTo>
                <a:lnTo>
                  <a:pt x="3952156" y="3077116"/>
                </a:lnTo>
                <a:lnTo>
                  <a:pt x="3972848" y="3036985"/>
                </a:lnTo>
                <a:lnTo>
                  <a:pt x="3992696" y="2996358"/>
                </a:lnTo>
                <a:lnTo>
                  <a:pt x="4011689" y="2955245"/>
                </a:lnTo>
                <a:lnTo>
                  <a:pt x="4029814" y="2913659"/>
                </a:lnTo>
                <a:lnTo>
                  <a:pt x="4047061" y="2871610"/>
                </a:lnTo>
                <a:lnTo>
                  <a:pt x="4063418" y="2829111"/>
                </a:lnTo>
                <a:lnTo>
                  <a:pt x="4078874" y="2786173"/>
                </a:lnTo>
                <a:lnTo>
                  <a:pt x="4093416" y="2742808"/>
                </a:lnTo>
                <a:lnTo>
                  <a:pt x="4107033" y="2699027"/>
                </a:lnTo>
                <a:lnTo>
                  <a:pt x="4119714" y="2654842"/>
                </a:lnTo>
                <a:lnTo>
                  <a:pt x="4131446" y="2610264"/>
                </a:lnTo>
                <a:lnTo>
                  <a:pt x="4142220" y="2565305"/>
                </a:lnTo>
                <a:lnTo>
                  <a:pt x="4152022" y="2519977"/>
                </a:lnTo>
                <a:lnTo>
                  <a:pt x="4160841" y="2474291"/>
                </a:lnTo>
                <a:lnTo>
                  <a:pt x="4168666" y="2428258"/>
                </a:lnTo>
                <a:lnTo>
                  <a:pt x="4175486" y="2381891"/>
                </a:lnTo>
                <a:lnTo>
                  <a:pt x="4181288" y="2335200"/>
                </a:lnTo>
                <a:lnTo>
                  <a:pt x="4186061" y="2288197"/>
                </a:lnTo>
                <a:lnTo>
                  <a:pt x="4189793" y="2240895"/>
                </a:lnTo>
                <a:lnTo>
                  <a:pt x="4192474" y="2193304"/>
                </a:lnTo>
                <a:lnTo>
                  <a:pt x="4194090" y="2145436"/>
                </a:lnTo>
                <a:lnTo>
                  <a:pt x="4194632" y="2097303"/>
                </a:lnTo>
                <a:lnTo>
                  <a:pt x="4194090" y="2049169"/>
                </a:lnTo>
                <a:lnTo>
                  <a:pt x="4192474" y="2001301"/>
                </a:lnTo>
                <a:lnTo>
                  <a:pt x="4189793" y="1953709"/>
                </a:lnTo>
                <a:lnTo>
                  <a:pt x="4186061" y="1906406"/>
                </a:lnTo>
                <a:lnTo>
                  <a:pt x="4181288" y="1859403"/>
                </a:lnTo>
                <a:lnTo>
                  <a:pt x="4175486" y="1812712"/>
                </a:lnTo>
                <a:lnTo>
                  <a:pt x="4168666" y="1766344"/>
                </a:lnTo>
                <a:lnTo>
                  <a:pt x="4160841" y="1720311"/>
                </a:lnTo>
                <a:lnTo>
                  <a:pt x="4152022" y="1674625"/>
                </a:lnTo>
                <a:lnTo>
                  <a:pt x="4142220" y="1629296"/>
                </a:lnTo>
                <a:lnTo>
                  <a:pt x="4131446" y="1584337"/>
                </a:lnTo>
                <a:lnTo>
                  <a:pt x="4119714" y="1539758"/>
                </a:lnTo>
                <a:lnTo>
                  <a:pt x="4107033" y="1495573"/>
                </a:lnTo>
                <a:lnTo>
                  <a:pt x="4093416" y="1451792"/>
                </a:lnTo>
                <a:lnTo>
                  <a:pt x="4078874" y="1408426"/>
                </a:lnTo>
                <a:lnTo>
                  <a:pt x="4063418" y="1365488"/>
                </a:lnTo>
                <a:lnTo>
                  <a:pt x="4047061" y="1322989"/>
                </a:lnTo>
                <a:lnTo>
                  <a:pt x="4029814" y="1280940"/>
                </a:lnTo>
                <a:lnTo>
                  <a:pt x="4011689" y="1239353"/>
                </a:lnTo>
                <a:lnTo>
                  <a:pt x="3992696" y="1198240"/>
                </a:lnTo>
                <a:lnTo>
                  <a:pt x="3972848" y="1157612"/>
                </a:lnTo>
                <a:lnTo>
                  <a:pt x="3952156" y="1117481"/>
                </a:lnTo>
                <a:lnTo>
                  <a:pt x="3930632" y="1077859"/>
                </a:lnTo>
                <a:lnTo>
                  <a:pt x="3908287" y="1038756"/>
                </a:lnTo>
                <a:lnTo>
                  <a:pt x="3885133" y="1000185"/>
                </a:lnTo>
                <a:lnTo>
                  <a:pt x="3861181" y="962157"/>
                </a:lnTo>
                <a:lnTo>
                  <a:pt x="3836443" y="924683"/>
                </a:lnTo>
                <a:lnTo>
                  <a:pt x="3810931" y="887775"/>
                </a:lnTo>
                <a:lnTo>
                  <a:pt x="3784656" y="851446"/>
                </a:lnTo>
                <a:lnTo>
                  <a:pt x="3757630" y="815706"/>
                </a:lnTo>
                <a:lnTo>
                  <a:pt x="3729864" y="780566"/>
                </a:lnTo>
                <a:lnTo>
                  <a:pt x="3701369" y="746039"/>
                </a:lnTo>
                <a:lnTo>
                  <a:pt x="3672159" y="712136"/>
                </a:lnTo>
                <a:lnTo>
                  <a:pt x="3642243" y="678869"/>
                </a:lnTo>
                <a:lnTo>
                  <a:pt x="3611633" y="646249"/>
                </a:lnTo>
                <a:lnTo>
                  <a:pt x="3580342" y="614287"/>
                </a:lnTo>
                <a:lnTo>
                  <a:pt x="3548381" y="582996"/>
                </a:lnTo>
                <a:lnTo>
                  <a:pt x="3515760" y="552387"/>
                </a:lnTo>
                <a:lnTo>
                  <a:pt x="3482493" y="522471"/>
                </a:lnTo>
                <a:lnTo>
                  <a:pt x="3448590" y="493261"/>
                </a:lnTo>
                <a:lnTo>
                  <a:pt x="3414063" y="464767"/>
                </a:lnTo>
                <a:lnTo>
                  <a:pt x="3378923" y="437001"/>
                </a:lnTo>
                <a:lnTo>
                  <a:pt x="3343183" y="409974"/>
                </a:lnTo>
                <a:lnTo>
                  <a:pt x="3306853" y="383699"/>
                </a:lnTo>
                <a:lnTo>
                  <a:pt x="3269945" y="358187"/>
                </a:lnTo>
                <a:lnTo>
                  <a:pt x="3232471" y="333450"/>
                </a:lnTo>
                <a:lnTo>
                  <a:pt x="3194443" y="309498"/>
                </a:lnTo>
                <a:lnTo>
                  <a:pt x="3155871" y="286344"/>
                </a:lnTo>
                <a:lnTo>
                  <a:pt x="3116768" y="263999"/>
                </a:lnTo>
                <a:lnTo>
                  <a:pt x="3077145" y="242475"/>
                </a:lnTo>
                <a:lnTo>
                  <a:pt x="3037014" y="221783"/>
                </a:lnTo>
                <a:lnTo>
                  <a:pt x="2996386" y="201935"/>
                </a:lnTo>
                <a:lnTo>
                  <a:pt x="2955273" y="182942"/>
                </a:lnTo>
                <a:lnTo>
                  <a:pt x="2913686" y="164817"/>
                </a:lnTo>
                <a:lnTo>
                  <a:pt x="2871637" y="147570"/>
                </a:lnTo>
                <a:lnTo>
                  <a:pt x="2829137" y="131213"/>
                </a:lnTo>
                <a:lnTo>
                  <a:pt x="2786199" y="115757"/>
                </a:lnTo>
                <a:lnTo>
                  <a:pt x="2742833" y="101215"/>
                </a:lnTo>
                <a:lnTo>
                  <a:pt x="2699051" y="87598"/>
                </a:lnTo>
                <a:lnTo>
                  <a:pt x="2654865" y="74918"/>
                </a:lnTo>
                <a:lnTo>
                  <a:pt x="2610287" y="63185"/>
                </a:lnTo>
                <a:lnTo>
                  <a:pt x="2565327" y="52412"/>
                </a:lnTo>
                <a:lnTo>
                  <a:pt x="2519998" y="42609"/>
                </a:lnTo>
                <a:lnTo>
                  <a:pt x="2474311" y="33790"/>
                </a:lnTo>
                <a:lnTo>
                  <a:pt x="2428277" y="25965"/>
                </a:lnTo>
                <a:lnTo>
                  <a:pt x="2381909" y="19146"/>
                </a:lnTo>
                <a:lnTo>
                  <a:pt x="2335217" y="13344"/>
                </a:lnTo>
                <a:lnTo>
                  <a:pt x="2288214" y="8571"/>
                </a:lnTo>
                <a:lnTo>
                  <a:pt x="2240911" y="4838"/>
                </a:lnTo>
                <a:lnTo>
                  <a:pt x="2193319" y="2158"/>
                </a:lnTo>
                <a:lnTo>
                  <a:pt x="2145450" y="541"/>
                </a:lnTo>
                <a:lnTo>
                  <a:pt x="2097316" y="0"/>
                </a:lnTo>
                <a:close/>
              </a:path>
            </a:pathLst>
          </a:custGeom>
          <a:solidFill>
            <a:srgbClr val="BEDF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9">
            <a:extLst>
              <a:ext uri="{FF2B5EF4-FFF2-40B4-BE49-F238E27FC236}">
                <a16:creationId xmlns:a16="http://schemas.microsoft.com/office/drawing/2014/main" id="{AB4CA06E-5C72-445F-96A4-9F30CC4654AE}"/>
              </a:ext>
            </a:extLst>
          </p:cNvPr>
          <p:cNvSpPr/>
          <p:nvPr/>
        </p:nvSpPr>
        <p:spPr>
          <a:xfrm>
            <a:off x="6003888" y="1337067"/>
            <a:ext cx="4194810" cy="4194810"/>
          </a:xfrm>
          <a:custGeom>
            <a:avLst/>
            <a:gdLst/>
            <a:ahLst/>
            <a:cxnLst/>
            <a:rect l="l" t="t" r="r" b="b"/>
            <a:pathLst>
              <a:path w="4194809" h="4194810">
                <a:moveTo>
                  <a:pt x="2097316" y="4194594"/>
                </a:moveTo>
                <a:lnTo>
                  <a:pt x="2145450" y="4194052"/>
                </a:lnTo>
                <a:lnTo>
                  <a:pt x="2193319" y="4192435"/>
                </a:lnTo>
                <a:lnTo>
                  <a:pt x="2240911" y="4189755"/>
                </a:lnTo>
                <a:lnTo>
                  <a:pt x="2288214" y="4186023"/>
                </a:lnTo>
                <a:lnTo>
                  <a:pt x="2335217" y="4181250"/>
                </a:lnTo>
                <a:lnTo>
                  <a:pt x="2381909" y="4175448"/>
                </a:lnTo>
                <a:lnTo>
                  <a:pt x="2428277" y="4168628"/>
                </a:lnTo>
                <a:lnTo>
                  <a:pt x="2474311" y="4160803"/>
                </a:lnTo>
                <a:lnTo>
                  <a:pt x="2519998" y="4151984"/>
                </a:lnTo>
                <a:lnTo>
                  <a:pt x="2565327" y="4142182"/>
                </a:lnTo>
                <a:lnTo>
                  <a:pt x="2610287" y="4131408"/>
                </a:lnTo>
                <a:lnTo>
                  <a:pt x="2654865" y="4119676"/>
                </a:lnTo>
                <a:lnTo>
                  <a:pt x="2699051" y="4106995"/>
                </a:lnTo>
                <a:lnTo>
                  <a:pt x="2742833" y="4093378"/>
                </a:lnTo>
                <a:lnTo>
                  <a:pt x="2786199" y="4078836"/>
                </a:lnTo>
                <a:lnTo>
                  <a:pt x="2829137" y="4063381"/>
                </a:lnTo>
                <a:lnTo>
                  <a:pt x="2871637" y="4047024"/>
                </a:lnTo>
                <a:lnTo>
                  <a:pt x="2913686" y="4029777"/>
                </a:lnTo>
                <a:lnTo>
                  <a:pt x="2955273" y="4011651"/>
                </a:lnTo>
                <a:lnTo>
                  <a:pt x="2996386" y="3992658"/>
                </a:lnTo>
                <a:lnTo>
                  <a:pt x="3037014" y="3972810"/>
                </a:lnTo>
                <a:lnTo>
                  <a:pt x="3077145" y="3952119"/>
                </a:lnTo>
                <a:lnTo>
                  <a:pt x="3116768" y="3930594"/>
                </a:lnTo>
                <a:lnTo>
                  <a:pt x="3155871" y="3908250"/>
                </a:lnTo>
                <a:lnTo>
                  <a:pt x="3194443" y="3885096"/>
                </a:lnTo>
                <a:lnTo>
                  <a:pt x="3232471" y="3861144"/>
                </a:lnTo>
                <a:lnTo>
                  <a:pt x="3269945" y="3836406"/>
                </a:lnTo>
                <a:lnTo>
                  <a:pt x="3306853" y="3810894"/>
                </a:lnTo>
                <a:lnTo>
                  <a:pt x="3343183" y="3784620"/>
                </a:lnTo>
                <a:lnTo>
                  <a:pt x="3378923" y="3757593"/>
                </a:lnTo>
                <a:lnTo>
                  <a:pt x="3414063" y="3729828"/>
                </a:lnTo>
                <a:lnTo>
                  <a:pt x="3448590" y="3701334"/>
                </a:lnTo>
                <a:lnTo>
                  <a:pt x="3482493" y="3672123"/>
                </a:lnTo>
                <a:lnTo>
                  <a:pt x="3515760" y="3642207"/>
                </a:lnTo>
                <a:lnTo>
                  <a:pt x="3548381" y="3611598"/>
                </a:lnTo>
                <a:lnTo>
                  <a:pt x="3580342" y="3580307"/>
                </a:lnTo>
                <a:lnTo>
                  <a:pt x="3611633" y="3548346"/>
                </a:lnTo>
                <a:lnTo>
                  <a:pt x="3642243" y="3515726"/>
                </a:lnTo>
                <a:lnTo>
                  <a:pt x="3672159" y="3482459"/>
                </a:lnTo>
                <a:lnTo>
                  <a:pt x="3701369" y="3448556"/>
                </a:lnTo>
                <a:lnTo>
                  <a:pt x="3729864" y="3414029"/>
                </a:lnTo>
                <a:lnTo>
                  <a:pt x="3757630" y="3378890"/>
                </a:lnTo>
                <a:lnTo>
                  <a:pt x="3784656" y="3343150"/>
                </a:lnTo>
                <a:lnTo>
                  <a:pt x="3810931" y="3306821"/>
                </a:lnTo>
                <a:lnTo>
                  <a:pt x="3836443" y="3269913"/>
                </a:lnTo>
                <a:lnTo>
                  <a:pt x="3861181" y="3232440"/>
                </a:lnTo>
                <a:lnTo>
                  <a:pt x="3885133" y="3194412"/>
                </a:lnTo>
                <a:lnTo>
                  <a:pt x="3908287" y="3155841"/>
                </a:lnTo>
                <a:lnTo>
                  <a:pt x="3930632" y="3116738"/>
                </a:lnTo>
                <a:lnTo>
                  <a:pt x="3952156" y="3077116"/>
                </a:lnTo>
                <a:lnTo>
                  <a:pt x="3972848" y="3036985"/>
                </a:lnTo>
                <a:lnTo>
                  <a:pt x="3992696" y="2996358"/>
                </a:lnTo>
                <a:lnTo>
                  <a:pt x="4011689" y="2955245"/>
                </a:lnTo>
                <a:lnTo>
                  <a:pt x="4029814" y="2913659"/>
                </a:lnTo>
                <a:lnTo>
                  <a:pt x="4047061" y="2871610"/>
                </a:lnTo>
                <a:lnTo>
                  <a:pt x="4063418" y="2829111"/>
                </a:lnTo>
                <a:lnTo>
                  <a:pt x="4078874" y="2786173"/>
                </a:lnTo>
                <a:lnTo>
                  <a:pt x="4093416" y="2742808"/>
                </a:lnTo>
                <a:lnTo>
                  <a:pt x="4107033" y="2699027"/>
                </a:lnTo>
                <a:lnTo>
                  <a:pt x="4119714" y="2654842"/>
                </a:lnTo>
                <a:lnTo>
                  <a:pt x="4131446" y="2610264"/>
                </a:lnTo>
                <a:lnTo>
                  <a:pt x="4142220" y="2565305"/>
                </a:lnTo>
                <a:lnTo>
                  <a:pt x="4152022" y="2519977"/>
                </a:lnTo>
                <a:lnTo>
                  <a:pt x="4160841" y="2474291"/>
                </a:lnTo>
                <a:lnTo>
                  <a:pt x="4168666" y="2428258"/>
                </a:lnTo>
                <a:lnTo>
                  <a:pt x="4175486" y="2381891"/>
                </a:lnTo>
                <a:lnTo>
                  <a:pt x="4181288" y="2335200"/>
                </a:lnTo>
                <a:lnTo>
                  <a:pt x="4186061" y="2288197"/>
                </a:lnTo>
                <a:lnTo>
                  <a:pt x="4189793" y="2240895"/>
                </a:lnTo>
                <a:lnTo>
                  <a:pt x="4192474" y="2193304"/>
                </a:lnTo>
                <a:lnTo>
                  <a:pt x="4194090" y="2145436"/>
                </a:lnTo>
                <a:lnTo>
                  <a:pt x="4194632" y="2097303"/>
                </a:lnTo>
                <a:lnTo>
                  <a:pt x="4194090" y="2049169"/>
                </a:lnTo>
                <a:lnTo>
                  <a:pt x="4192474" y="2001301"/>
                </a:lnTo>
                <a:lnTo>
                  <a:pt x="4189793" y="1953709"/>
                </a:lnTo>
                <a:lnTo>
                  <a:pt x="4186061" y="1906406"/>
                </a:lnTo>
                <a:lnTo>
                  <a:pt x="4181288" y="1859403"/>
                </a:lnTo>
                <a:lnTo>
                  <a:pt x="4175486" y="1812712"/>
                </a:lnTo>
                <a:lnTo>
                  <a:pt x="4168666" y="1766344"/>
                </a:lnTo>
                <a:lnTo>
                  <a:pt x="4160841" y="1720311"/>
                </a:lnTo>
                <a:lnTo>
                  <a:pt x="4152022" y="1674625"/>
                </a:lnTo>
                <a:lnTo>
                  <a:pt x="4142220" y="1629296"/>
                </a:lnTo>
                <a:lnTo>
                  <a:pt x="4131446" y="1584337"/>
                </a:lnTo>
                <a:lnTo>
                  <a:pt x="4119714" y="1539758"/>
                </a:lnTo>
                <a:lnTo>
                  <a:pt x="4107033" y="1495573"/>
                </a:lnTo>
                <a:lnTo>
                  <a:pt x="4093416" y="1451792"/>
                </a:lnTo>
                <a:lnTo>
                  <a:pt x="4078874" y="1408426"/>
                </a:lnTo>
                <a:lnTo>
                  <a:pt x="4063418" y="1365488"/>
                </a:lnTo>
                <a:lnTo>
                  <a:pt x="4047061" y="1322989"/>
                </a:lnTo>
                <a:lnTo>
                  <a:pt x="4029814" y="1280940"/>
                </a:lnTo>
                <a:lnTo>
                  <a:pt x="4011689" y="1239353"/>
                </a:lnTo>
                <a:lnTo>
                  <a:pt x="3992696" y="1198240"/>
                </a:lnTo>
                <a:lnTo>
                  <a:pt x="3972848" y="1157612"/>
                </a:lnTo>
                <a:lnTo>
                  <a:pt x="3952156" y="1117481"/>
                </a:lnTo>
                <a:lnTo>
                  <a:pt x="3930632" y="1077859"/>
                </a:lnTo>
                <a:lnTo>
                  <a:pt x="3908287" y="1038756"/>
                </a:lnTo>
                <a:lnTo>
                  <a:pt x="3885133" y="1000185"/>
                </a:lnTo>
                <a:lnTo>
                  <a:pt x="3861181" y="962157"/>
                </a:lnTo>
                <a:lnTo>
                  <a:pt x="3836443" y="924683"/>
                </a:lnTo>
                <a:lnTo>
                  <a:pt x="3810931" y="887775"/>
                </a:lnTo>
                <a:lnTo>
                  <a:pt x="3784656" y="851446"/>
                </a:lnTo>
                <a:lnTo>
                  <a:pt x="3757630" y="815706"/>
                </a:lnTo>
                <a:lnTo>
                  <a:pt x="3729864" y="780566"/>
                </a:lnTo>
                <a:lnTo>
                  <a:pt x="3701369" y="746039"/>
                </a:lnTo>
                <a:lnTo>
                  <a:pt x="3672159" y="712136"/>
                </a:lnTo>
                <a:lnTo>
                  <a:pt x="3642243" y="678869"/>
                </a:lnTo>
                <a:lnTo>
                  <a:pt x="3611633" y="646249"/>
                </a:lnTo>
                <a:lnTo>
                  <a:pt x="3580342" y="614287"/>
                </a:lnTo>
                <a:lnTo>
                  <a:pt x="3548381" y="582996"/>
                </a:lnTo>
                <a:lnTo>
                  <a:pt x="3515760" y="552387"/>
                </a:lnTo>
                <a:lnTo>
                  <a:pt x="3482493" y="522471"/>
                </a:lnTo>
                <a:lnTo>
                  <a:pt x="3448590" y="493261"/>
                </a:lnTo>
                <a:lnTo>
                  <a:pt x="3414063" y="464767"/>
                </a:lnTo>
                <a:lnTo>
                  <a:pt x="3378923" y="437001"/>
                </a:lnTo>
                <a:lnTo>
                  <a:pt x="3343183" y="409974"/>
                </a:lnTo>
                <a:lnTo>
                  <a:pt x="3306853" y="383699"/>
                </a:lnTo>
                <a:lnTo>
                  <a:pt x="3269945" y="358187"/>
                </a:lnTo>
                <a:lnTo>
                  <a:pt x="3232471" y="333450"/>
                </a:lnTo>
                <a:lnTo>
                  <a:pt x="3194443" y="309498"/>
                </a:lnTo>
                <a:lnTo>
                  <a:pt x="3155871" y="286344"/>
                </a:lnTo>
                <a:lnTo>
                  <a:pt x="3116768" y="263999"/>
                </a:lnTo>
                <a:lnTo>
                  <a:pt x="3077145" y="242475"/>
                </a:lnTo>
                <a:lnTo>
                  <a:pt x="3037014" y="221783"/>
                </a:lnTo>
                <a:lnTo>
                  <a:pt x="2996386" y="201935"/>
                </a:lnTo>
                <a:lnTo>
                  <a:pt x="2955273" y="182942"/>
                </a:lnTo>
                <a:lnTo>
                  <a:pt x="2913686" y="164817"/>
                </a:lnTo>
                <a:lnTo>
                  <a:pt x="2871637" y="147570"/>
                </a:lnTo>
                <a:lnTo>
                  <a:pt x="2829137" y="131213"/>
                </a:lnTo>
                <a:lnTo>
                  <a:pt x="2786199" y="115757"/>
                </a:lnTo>
                <a:lnTo>
                  <a:pt x="2742833" y="101215"/>
                </a:lnTo>
                <a:lnTo>
                  <a:pt x="2699051" y="87598"/>
                </a:lnTo>
                <a:lnTo>
                  <a:pt x="2654865" y="74918"/>
                </a:lnTo>
                <a:lnTo>
                  <a:pt x="2610287" y="63185"/>
                </a:lnTo>
                <a:lnTo>
                  <a:pt x="2565327" y="52412"/>
                </a:lnTo>
                <a:lnTo>
                  <a:pt x="2519998" y="42609"/>
                </a:lnTo>
                <a:lnTo>
                  <a:pt x="2474311" y="33790"/>
                </a:lnTo>
                <a:lnTo>
                  <a:pt x="2428277" y="25965"/>
                </a:lnTo>
                <a:lnTo>
                  <a:pt x="2381909" y="19146"/>
                </a:lnTo>
                <a:lnTo>
                  <a:pt x="2335217" y="13344"/>
                </a:lnTo>
                <a:lnTo>
                  <a:pt x="2288214" y="8571"/>
                </a:lnTo>
                <a:lnTo>
                  <a:pt x="2240911" y="4838"/>
                </a:lnTo>
                <a:lnTo>
                  <a:pt x="2193319" y="2158"/>
                </a:lnTo>
                <a:lnTo>
                  <a:pt x="2145450" y="541"/>
                </a:lnTo>
                <a:lnTo>
                  <a:pt x="2097316" y="0"/>
                </a:lnTo>
                <a:lnTo>
                  <a:pt x="2049181" y="541"/>
                </a:lnTo>
                <a:lnTo>
                  <a:pt x="2001312" y="2158"/>
                </a:lnTo>
                <a:lnTo>
                  <a:pt x="1953720" y="4838"/>
                </a:lnTo>
                <a:lnTo>
                  <a:pt x="1906417" y="8571"/>
                </a:lnTo>
                <a:lnTo>
                  <a:pt x="1859414" y="13344"/>
                </a:lnTo>
                <a:lnTo>
                  <a:pt x="1812722" y="19146"/>
                </a:lnTo>
                <a:lnTo>
                  <a:pt x="1766354" y="25965"/>
                </a:lnTo>
                <a:lnTo>
                  <a:pt x="1720320" y="33790"/>
                </a:lnTo>
                <a:lnTo>
                  <a:pt x="1674633" y="42609"/>
                </a:lnTo>
                <a:lnTo>
                  <a:pt x="1629304" y="52412"/>
                </a:lnTo>
                <a:lnTo>
                  <a:pt x="1584344" y="63185"/>
                </a:lnTo>
                <a:lnTo>
                  <a:pt x="1539766" y="74918"/>
                </a:lnTo>
                <a:lnTo>
                  <a:pt x="1495580" y="87598"/>
                </a:lnTo>
                <a:lnTo>
                  <a:pt x="1451798" y="101215"/>
                </a:lnTo>
                <a:lnTo>
                  <a:pt x="1408432" y="115757"/>
                </a:lnTo>
                <a:lnTo>
                  <a:pt x="1365494" y="131213"/>
                </a:lnTo>
                <a:lnTo>
                  <a:pt x="1322994" y="147570"/>
                </a:lnTo>
                <a:lnTo>
                  <a:pt x="1280945" y="164817"/>
                </a:lnTo>
                <a:lnTo>
                  <a:pt x="1239358" y="182942"/>
                </a:lnTo>
                <a:lnTo>
                  <a:pt x="1198245" y="201935"/>
                </a:lnTo>
                <a:lnTo>
                  <a:pt x="1157617" y="221783"/>
                </a:lnTo>
                <a:lnTo>
                  <a:pt x="1117486" y="242475"/>
                </a:lnTo>
                <a:lnTo>
                  <a:pt x="1077863" y="263999"/>
                </a:lnTo>
                <a:lnTo>
                  <a:pt x="1038760" y="286344"/>
                </a:lnTo>
                <a:lnTo>
                  <a:pt x="1000188" y="309498"/>
                </a:lnTo>
                <a:lnTo>
                  <a:pt x="962160" y="333450"/>
                </a:lnTo>
                <a:lnTo>
                  <a:pt x="924686" y="358187"/>
                </a:lnTo>
                <a:lnTo>
                  <a:pt x="887778" y="383699"/>
                </a:lnTo>
                <a:lnTo>
                  <a:pt x="851449" y="409974"/>
                </a:lnTo>
                <a:lnTo>
                  <a:pt x="815708" y="437001"/>
                </a:lnTo>
                <a:lnTo>
                  <a:pt x="780568" y="464767"/>
                </a:lnTo>
                <a:lnTo>
                  <a:pt x="746041" y="493261"/>
                </a:lnTo>
                <a:lnTo>
                  <a:pt x="712138" y="522471"/>
                </a:lnTo>
                <a:lnTo>
                  <a:pt x="678871" y="552387"/>
                </a:lnTo>
                <a:lnTo>
                  <a:pt x="646250" y="582996"/>
                </a:lnTo>
                <a:lnTo>
                  <a:pt x="614289" y="614287"/>
                </a:lnTo>
                <a:lnTo>
                  <a:pt x="582998" y="646249"/>
                </a:lnTo>
                <a:lnTo>
                  <a:pt x="552388" y="678869"/>
                </a:lnTo>
                <a:lnTo>
                  <a:pt x="522473" y="712136"/>
                </a:lnTo>
                <a:lnTo>
                  <a:pt x="493262" y="746039"/>
                </a:lnTo>
                <a:lnTo>
                  <a:pt x="464768" y="780566"/>
                </a:lnTo>
                <a:lnTo>
                  <a:pt x="437002" y="815706"/>
                </a:lnTo>
                <a:lnTo>
                  <a:pt x="409975" y="851446"/>
                </a:lnTo>
                <a:lnTo>
                  <a:pt x="383700" y="887775"/>
                </a:lnTo>
                <a:lnTo>
                  <a:pt x="358188" y="924683"/>
                </a:lnTo>
                <a:lnTo>
                  <a:pt x="333450" y="962157"/>
                </a:lnTo>
                <a:lnTo>
                  <a:pt x="309499" y="1000185"/>
                </a:lnTo>
                <a:lnTo>
                  <a:pt x="286345" y="1038756"/>
                </a:lnTo>
                <a:lnTo>
                  <a:pt x="264000" y="1077859"/>
                </a:lnTo>
                <a:lnTo>
                  <a:pt x="242475" y="1117481"/>
                </a:lnTo>
                <a:lnTo>
                  <a:pt x="221783" y="1157612"/>
                </a:lnTo>
                <a:lnTo>
                  <a:pt x="201935" y="1198240"/>
                </a:lnTo>
                <a:lnTo>
                  <a:pt x="182943" y="1239353"/>
                </a:lnTo>
                <a:lnTo>
                  <a:pt x="164817" y="1280940"/>
                </a:lnTo>
                <a:lnTo>
                  <a:pt x="147570" y="1322989"/>
                </a:lnTo>
                <a:lnTo>
                  <a:pt x="131213" y="1365488"/>
                </a:lnTo>
                <a:lnTo>
                  <a:pt x="115758" y="1408426"/>
                </a:lnTo>
                <a:lnTo>
                  <a:pt x="101216" y="1451792"/>
                </a:lnTo>
                <a:lnTo>
                  <a:pt x="87598" y="1495573"/>
                </a:lnTo>
                <a:lnTo>
                  <a:pt x="74918" y="1539758"/>
                </a:lnTo>
                <a:lnTo>
                  <a:pt x="63185" y="1584337"/>
                </a:lnTo>
                <a:lnTo>
                  <a:pt x="52412" y="1629296"/>
                </a:lnTo>
                <a:lnTo>
                  <a:pt x="42609" y="1674625"/>
                </a:lnTo>
                <a:lnTo>
                  <a:pt x="33790" y="1720311"/>
                </a:lnTo>
                <a:lnTo>
                  <a:pt x="25965" y="1766344"/>
                </a:lnTo>
                <a:lnTo>
                  <a:pt x="19146" y="1812712"/>
                </a:lnTo>
                <a:lnTo>
                  <a:pt x="13344" y="1859403"/>
                </a:lnTo>
                <a:lnTo>
                  <a:pt x="8571" y="1906406"/>
                </a:lnTo>
                <a:lnTo>
                  <a:pt x="4838" y="1953709"/>
                </a:lnTo>
                <a:lnTo>
                  <a:pt x="2158" y="2001301"/>
                </a:lnTo>
                <a:lnTo>
                  <a:pt x="541" y="2049169"/>
                </a:lnTo>
                <a:lnTo>
                  <a:pt x="0" y="2097303"/>
                </a:lnTo>
                <a:lnTo>
                  <a:pt x="541" y="2145436"/>
                </a:lnTo>
                <a:lnTo>
                  <a:pt x="2158" y="2193304"/>
                </a:lnTo>
                <a:lnTo>
                  <a:pt x="4838" y="2240895"/>
                </a:lnTo>
                <a:lnTo>
                  <a:pt x="8571" y="2288197"/>
                </a:lnTo>
                <a:lnTo>
                  <a:pt x="13344" y="2335200"/>
                </a:lnTo>
                <a:lnTo>
                  <a:pt x="19146" y="2381891"/>
                </a:lnTo>
                <a:lnTo>
                  <a:pt x="25965" y="2428258"/>
                </a:lnTo>
                <a:lnTo>
                  <a:pt x="33790" y="2474291"/>
                </a:lnTo>
                <a:lnTo>
                  <a:pt x="42609" y="2519977"/>
                </a:lnTo>
                <a:lnTo>
                  <a:pt x="52412" y="2565305"/>
                </a:lnTo>
                <a:lnTo>
                  <a:pt x="63185" y="2610264"/>
                </a:lnTo>
                <a:lnTo>
                  <a:pt x="74918" y="2654842"/>
                </a:lnTo>
                <a:lnTo>
                  <a:pt x="87598" y="2699027"/>
                </a:lnTo>
                <a:lnTo>
                  <a:pt x="101216" y="2742808"/>
                </a:lnTo>
                <a:lnTo>
                  <a:pt x="115758" y="2786173"/>
                </a:lnTo>
                <a:lnTo>
                  <a:pt x="131213" y="2829111"/>
                </a:lnTo>
                <a:lnTo>
                  <a:pt x="147570" y="2871610"/>
                </a:lnTo>
                <a:lnTo>
                  <a:pt x="164817" y="2913659"/>
                </a:lnTo>
                <a:lnTo>
                  <a:pt x="182943" y="2955245"/>
                </a:lnTo>
                <a:lnTo>
                  <a:pt x="201935" y="2996358"/>
                </a:lnTo>
                <a:lnTo>
                  <a:pt x="221783" y="3036985"/>
                </a:lnTo>
                <a:lnTo>
                  <a:pt x="242475" y="3077116"/>
                </a:lnTo>
                <a:lnTo>
                  <a:pt x="264000" y="3116738"/>
                </a:lnTo>
                <a:lnTo>
                  <a:pt x="286345" y="3155841"/>
                </a:lnTo>
                <a:lnTo>
                  <a:pt x="309499" y="3194412"/>
                </a:lnTo>
                <a:lnTo>
                  <a:pt x="333450" y="3232440"/>
                </a:lnTo>
                <a:lnTo>
                  <a:pt x="358188" y="3269913"/>
                </a:lnTo>
                <a:lnTo>
                  <a:pt x="383700" y="3306821"/>
                </a:lnTo>
                <a:lnTo>
                  <a:pt x="409975" y="3343150"/>
                </a:lnTo>
                <a:lnTo>
                  <a:pt x="437002" y="3378890"/>
                </a:lnTo>
                <a:lnTo>
                  <a:pt x="464768" y="3414029"/>
                </a:lnTo>
                <a:lnTo>
                  <a:pt x="493262" y="3448556"/>
                </a:lnTo>
                <a:lnTo>
                  <a:pt x="522473" y="3482459"/>
                </a:lnTo>
                <a:lnTo>
                  <a:pt x="552388" y="3515726"/>
                </a:lnTo>
                <a:lnTo>
                  <a:pt x="582998" y="3548346"/>
                </a:lnTo>
                <a:lnTo>
                  <a:pt x="614289" y="3580307"/>
                </a:lnTo>
                <a:lnTo>
                  <a:pt x="646250" y="3611598"/>
                </a:lnTo>
                <a:lnTo>
                  <a:pt x="678871" y="3642207"/>
                </a:lnTo>
                <a:lnTo>
                  <a:pt x="712138" y="3672123"/>
                </a:lnTo>
                <a:lnTo>
                  <a:pt x="746041" y="3701334"/>
                </a:lnTo>
                <a:lnTo>
                  <a:pt x="780568" y="3729828"/>
                </a:lnTo>
                <a:lnTo>
                  <a:pt x="815708" y="3757593"/>
                </a:lnTo>
                <a:lnTo>
                  <a:pt x="851449" y="3784620"/>
                </a:lnTo>
                <a:lnTo>
                  <a:pt x="887778" y="3810894"/>
                </a:lnTo>
                <a:lnTo>
                  <a:pt x="924686" y="3836406"/>
                </a:lnTo>
                <a:lnTo>
                  <a:pt x="962160" y="3861144"/>
                </a:lnTo>
                <a:lnTo>
                  <a:pt x="1000188" y="3885096"/>
                </a:lnTo>
                <a:lnTo>
                  <a:pt x="1038760" y="3908250"/>
                </a:lnTo>
                <a:lnTo>
                  <a:pt x="1077863" y="3930594"/>
                </a:lnTo>
                <a:lnTo>
                  <a:pt x="1117486" y="3952119"/>
                </a:lnTo>
                <a:lnTo>
                  <a:pt x="1157617" y="3972810"/>
                </a:lnTo>
                <a:lnTo>
                  <a:pt x="1198245" y="3992658"/>
                </a:lnTo>
                <a:lnTo>
                  <a:pt x="1239358" y="4011651"/>
                </a:lnTo>
                <a:lnTo>
                  <a:pt x="1280945" y="4029777"/>
                </a:lnTo>
                <a:lnTo>
                  <a:pt x="1322994" y="4047024"/>
                </a:lnTo>
                <a:lnTo>
                  <a:pt x="1365494" y="4063381"/>
                </a:lnTo>
                <a:lnTo>
                  <a:pt x="1408432" y="4078836"/>
                </a:lnTo>
                <a:lnTo>
                  <a:pt x="1451798" y="4093378"/>
                </a:lnTo>
                <a:lnTo>
                  <a:pt x="1495580" y="4106995"/>
                </a:lnTo>
                <a:lnTo>
                  <a:pt x="1539766" y="4119676"/>
                </a:lnTo>
                <a:lnTo>
                  <a:pt x="1584344" y="4131408"/>
                </a:lnTo>
                <a:lnTo>
                  <a:pt x="1629304" y="4142182"/>
                </a:lnTo>
                <a:lnTo>
                  <a:pt x="1674633" y="4151984"/>
                </a:lnTo>
                <a:lnTo>
                  <a:pt x="1720320" y="4160803"/>
                </a:lnTo>
                <a:lnTo>
                  <a:pt x="1766354" y="4168628"/>
                </a:lnTo>
                <a:lnTo>
                  <a:pt x="1812722" y="4175448"/>
                </a:lnTo>
                <a:lnTo>
                  <a:pt x="1859414" y="4181250"/>
                </a:lnTo>
                <a:lnTo>
                  <a:pt x="1906417" y="4186023"/>
                </a:lnTo>
                <a:lnTo>
                  <a:pt x="1953720" y="4189755"/>
                </a:lnTo>
                <a:lnTo>
                  <a:pt x="2001312" y="4192435"/>
                </a:lnTo>
                <a:lnTo>
                  <a:pt x="2049181" y="4194052"/>
                </a:lnTo>
                <a:lnTo>
                  <a:pt x="2097316" y="419459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2">
            <a:extLst>
              <a:ext uri="{FF2B5EF4-FFF2-40B4-BE49-F238E27FC236}">
                <a16:creationId xmlns:a16="http://schemas.microsoft.com/office/drawing/2014/main" id="{6E3CB358-A802-4D7B-8652-10217406943B}"/>
              </a:ext>
            </a:extLst>
          </p:cNvPr>
          <p:cNvSpPr txBox="1"/>
          <p:nvPr/>
        </p:nvSpPr>
        <p:spPr>
          <a:xfrm>
            <a:off x="7552718" y="469432"/>
            <a:ext cx="116014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10" dirty="0">
                <a:solidFill>
                  <a:srgbClr val="003B71"/>
                </a:solidFill>
                <a:latin typeface="Arial"/>
                <a:cs typeface="Arial"/>
              </a:rPr>
              <a:t>Primary</a:t>
            </a:r>
            <a:r>
              <a:rPr sz="1550" spc="-55" dirty="0">
                <a:solidFill>
                  <a:srgbClr val="003B71"/>
                </a:solidFill>
                <a:latin typeface="Arial"/>
                <a:cs typeface="Arial"/>
              </a:rPr>
              <a:t> </a:t>
            </a:r>
            <a:r>
              <a:rPr sz="1550" spc="10" dirty="0">
                <a:solidFill>
                  <a:srgbClr val="003B71"/>
                </a:solidFill>
                <a:latin typeface="Arial"/>
                <a:cs typeface="Arial"/>
              </a:rPr>
              <a:t>care</a:t>
            </a:r>
            <a:endParaRPr sz="1550">
              <a:latin typeface="Arial"/>
              <a:cs typeface="Arial"/>
            </a:endParaRPr>
          </a:p>
        </p:txBody>
      </p:sp>
      <p:sp>
        <p:nvSpPr>
          <p:cNvPr id="48" name="object 13">
            <a:extLst>
              <a:ext uri="{FF2B5EF4-FFF2-40B4-BE49-F238E27FC236}">
                <a16:creationId xmlns:a16="http://schemas.microsoft.com/office/drawing/2014/main" id="{6C1EE85E-C784-4CB3-9362-D98AEC014932}"/>
              </a:ext>
            </a:extLst>
          </p:cNvPr>
          <p:cNvSpPr txBox="1"/>
          <p:nvPr/>
        </p:nvSpPr>
        <p:spPr>
          <a:xfrm>
            <a:off x="10405320" y="1804556"/>
            <a:ext cx="838200" cy="506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95"/>
              </a:spcBef>
            </a:pPr>
            <a:r>
              <a:rPr sz="1550" spc="10" dirty="0">
                <a:solidFill>
                  <a:srgbClr val="003B71"/>
                </a:solidFill>
                <a:latin typeface="Arial"/>
                <a:cs typeface="Arial"/>
              </a:rPr>
              <a:t>Specialty  care</a:t>
            </a:r>
            <a:endParaRPr sz="1550">
              <a:latin typeface="Arial"/>
              <a:cs typeface="Arial"/>
            </a:endParaRPr>
          </a:p>
        </p:txBody>
      </p:sp>
      <p:sp>
        <p:nvSpPr>
          <p:cNvPr id="49" name="object 14">
            <a:extLst>
              <a:ext uri="{FF2B5EF4-FFF2-40B4-BE49-F238E27FC236}">
                <a16:creationId xmlns:a16="http://schemas.microsoft.com/office/drawing/2014/main" id="{AD12B99B-4A7E-485B-BD89-137AC300010B}"/>
              </a:ext>
            </a:extLst>
          </p:cNvPr>
          <p:cNvSpPr txBox="1"/>
          <p:nvPr/>
        </p:nvSpPr>
        <p:spPr>
          <a:xfrm>
            <a:off x="10867309" y="3615881"/>
            <a:ext cx="927100" cy="506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95"/>
              </a:spcBef>
            </a:pPr>
            <a:r>
              <a:rPr sz="1550" spc="10" dirty="0">
                <a:solidFill>
                  <a:srgbClr val="003B71"/>
                </a:solidFill>
                <a:latin typeface="Arial"/>
                <a:cs typeface="Arial"/>
              </a:rPr>
              <a:t>Pharmacy  and</a:t>
            </a:r>
            <a:r>
              <a:rPr sz="1550" spc="-20" dirty="0">
                <a:solidFill>
                  <a:srgbClr val="003B71"/>
                </a:solidFill>
                <a:latin typeface="Arial"/>
                <a:cs typeface="Arial"/>
              </a:rPr>
              <a:t> </a:t>
            </a:r>
            <a:r>
              <a:rPr sz="1550" spc="5" dirty="0">
                <a:solidFill>
                  <a:srgbClr val="003B71"/>
                </a:solidFill>
                <a:latin typeface="Arial"/>
                <a:cs typeface="Arial"/>
              </a:rPr>
              <a:t>labs</a:t>
            </a:r>
            <a:endParaRPr sz="1550">
              <a:latin typeface="Arial"/>
              <a:cs typeface="Arial"/>
            </a:endParaRPr>
          </a:p>
        </p:txBody>
      </p:sp>
      <p:sp>
        <p:nvSpPr>
          <p:cNvPr id="50" name="object 15">
            <a:extLst>
              <a:ext uri="{FF2B5EF4-FFF2-40B4-BE49-F238E27FC236}">
                <a16:creationId xmlns:a16="http://schemas.microsoft.com/office/drawing/2014/main" id="{48558B34-33E1-4EE2-8AEA-0A73D98F21E0}"/>
              </a:ext>
            </a:extLst>
          </p:cNvPr>
          <p:cNvSpPr txBox="1"/>
          <p:nvPr/>
        </p:nvSpPr>
        <p:spPr>
          <a:xfrm>
            <a:off x="5270598" y="1796749"/>
            <a:ext cx="603885" cy="5060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25"/>
              </a:spcBef>
            </a:pPr>
            <a:r>
              <a:rPr sz="1550" spc="5" dirty="0">
                <a:solidFill>
                  <a:srgbClr val="003B71"/>
                </a:solidFill>
                <a:latin typeface="Arial"/>
                <a:cs typeface="Arial"/>
              </a:rPr>
              <a:t>Health</a:t>
            </a:r>
            <a:endParaRPr sz="15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0"/>
              </a:spcBef>
            </a:pPr>
            <a:r>
              <a:rPr sz="1550" spc="5" dirty="0">
                <a:solidFill>
                  <a:srgbClr val="003B71"/>
                </a:solidFill>
                <a:latin typeface="Arial"/>
                <a:cs typeface="Arial"/>
              </a:rPr>
              <a:t>plan</a:t>
            </a:r>
            <a:endParaRPr sz="1550">
              <a:latin typeface="Arial"/>
              <a:cs typeface="Arial"/>
            </a:endParaRPr>
          </a:p>
        </p:txBody>
      </p:sp>
      <p:sp>
        <p:nvSpPr>
          <p:cNvPr id="51" name="object 16">
            <a:extLst>
              <a:ext uri="{FF2B5EF4-FFF2-40B4-BE49-F238E27FC236}">
                <a16:creationId xmlns:a16="http://schemas.microsoft.com/office/drawing/2014/main" id="{D9DB8C8A-0964-4F4F-A3B1-320C0F4456CF}"/>
              </a:ext>
            </a:extLst>
          </p:cNvPr>
          <p:cNvSpPr txBox="1"/>
          <p:nvPr/>
        </p:nvSpPr>
        <p:spPr>
          <a:xfrm>
            <a:off x="4664207" y="3514996"/>
            <a:ext cx="671195" cy="7461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25"/>
              </a:spcBef>
            </a:pPr>
            <a:r>
              <a:rPr sz="1550" spc="5" dirty="0">
                <a:solidFill>
                  <a:srgbClr val="003B71"/>
                </a:solidFill>
                <a:latin typeface="Arial"/>
                <a:cs typeface="Arial"/>
              </a:rPr>
              <a:t>Digital</a:t>
            </a:r>
            <a:endParaRPr sz="1550" dirty="0">
              <a:latin typeface="Arial"/>
              <a:cs typeface="Arial"/>
            </a:endParaRPr>
          </a:p>
          <a:p>
            <a:pPr marL="12700" marR="5080" indent="255270" algn="r">
              <a:lnSpc>
                <a:spcPct val="101699"/>
              </a:lnSpc>
            </a:pPr>
            <a:r>
              <a:rPr sz="1550" spc="10" dirty="0">
                <a:solidFill>
                  <a:srgbClr val="003B71"/>
                </a:solidFill>
                <a:latin typeface="Arial"/>
                <a:cs typeface="Arial"/>
              </a:rPr>
              <a:t>care  </a:t>
            </a:r>
            <a:r>
              <a:rPr sz="1550" spc="5" dirty="0">
                <a:solidFill>
                  <a:srgbClr val="003B71"/>
                </a:solidFill>
                <a:latin typeface="Arial"/>
                <a:cs typeface="Arial"/>
              </a:rPr>
              <a:t>options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52" name="object 17">
            <a:extLst>
              <a:ext uri="{FF2B5EF4-FFF2-40B4-BE49-F238E27FC236}">
                <a16:creationId xmlns:a16="http://schemas.microsoft.com/office/drawing/2014/main" id="{05698A4D-1B16-4076-B1C7-3071C25E5D5D}"/>
              </a:ext>
            </a:extLst>
          </p:cNvPr>
          <p:cNvSpPr txBox="1"/>
          <p:nvPr/>
        </p:nvSpPr>
        <p:spPr>
          <a:xfrm>
            <a:off x="5322561" y="5085662"/>
            <a:ext cx="994410" cy="506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805" marR="5080" indent="-78740">
              <a:lnSpc>
                <a:spcPct val="101699"/>
              </a:lnSpc>
              <a:spcBef>
                <a:spcPts val="95"/>
              </a:spcBef>
            </a:pPr>
            <a:r>
              <a:rPr sz="1550" spc="5" dirty="0">
                <a:solidFill>
                  <a:srgbClr val="003B71"/>
                </a:solidFill>
                <a:latin typeface="Arial"/>
                <a:cs typeface="Arial"/>
              </a:rPr>
              <a:t>Connected  </a:t>
            </a:r>
            <a:r>
              <a:rPr sz="1550" spc="10" dirty="0">
                <a:solidFill>
                  <a:srgbClr val="003B71"/>
                </a:solidFill>
                <a:latin typeface="Arial"/>
                <a:cs typeface="Arial"/>
              </a:rPr>
              <a:t>care</a:t>
            </a:r>
            <a:r>
              <a:rPr sz="1550" spc="-65" dirty="0">
                <a:solidFill>
                  <a:srgbClr val="003B71"/>
                </a:solidFill>
                <a:latin typeface="Arial"/>
                <a:cs typeface="Arial"/>
              </a:rPr>
              <a:t> </a:t>
            </a:r>
            <a:r>
              <a:rPr sz="1550" spc="10" dirty="0">
                <a:solidFill>
                  <a:srgbClr val="003B71"/>
                </a:solidFill>
                <a:latin typeface="Arial"/>
                <a:cs typeface="Arial"/>
              </a:rPr>
              <a:t>team</a:t>
            </a:r>
            <a:endParaRPr sz="1550">
              <a:latin typeface="Arial"/>
              <a:cs typeface="Arial"/>
            </a:endParaRPr>
          </a:p>
        </p:txBody>
      </p:sp>
      <p:sp>
        <p:nvSpPr>
          <p:cNvPr id="53" name="object 18">
            <a:extLst>
              <a:ext uri="{FF2B5EF4-FFF2-40B4-BE49-F238E27FC236}">
                <a16:creationId xmlns:a16="http://schemas.microsoft.com/office/drawing/2014/main" id="{0197BE91-FDBF-4A6A-9D91-4036AE21D9B1}"/>
              </a:ext>
            </a:extLst>
          </p:cNvPr>
          <p:cNvSpPr txBox="1"/>
          <p:nvPr/>
        </p:nvSpPr>
        <p:spPr>
          <a:xfrm>
            <a:off x="9919696" y="5085662"/>
            <a:ext cx="1016000" cy="506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95"/>
              </a:spcBef>
            </a:pPr>
            <a:r>
              <a:rPr sz="1550" spc="10" dirty="0">
                <a:solidFill>
                  <a:srgbClr val="003B71"/>
                </a:solidFill>
                <a:latin typeface="Arial"/>
                <a:cs typeface="Arial"/>
              </a:rPr>
              <a:t>Electronic  </a:t>
            </a:r>
            <a:r>
              <a:rPr sz="1550" spc="5" dirty="0">
                <a:solidFill>
                  <a:srgbClr val="003B71"/>
                </a:solidFill>
                <a:latin typeface="Arial"/>
                <a:cs typeface="Arial"/>
              </a:rPr>
              <a:t>health</a:t>
            </a:r>
            <a:r>
              <a:rPr sz="1550" spc="-60" dirty="0">
                <a:solidFill>
                  <a:srgbClr val="003B71"/>
                </a:solidFill>
                <a:latin typeface="Arial"/>
                <a:cs typeface="Arial"/>
              </a:rPr>
              <a:t> </a:t>
            </a:r>
            <a:r>
              <a:rPr sz="1550" spc="5" dirty="0">
                <a:solidFill>
                  <a:srgbClr val="003B71"/>
                </a:solidFill>
                <a:latin typeface="Arial"/>
                <a:cs typeface="Arial"/>
              </a:rPr>
              <a:t>data</a:t>
            </a:r>
            <a:endParaRPr sz="1550" dirty="0">
              <a:latin typeface="Arial"/>
              <a:cs typeface="Arial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CEF15E7-CE99-4AC2-BFB4-228C282F3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32" y="2224311"/>
            <a:ext cx="2420322" cy="242032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651B099-E533-4E56-A10E-225A7A1A4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876800"/>
            <a:ext cx="1072989" cy="107298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68598C6-170E-414E-A64A-4651AADEC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990" y="3375934"/>
            <a:ext cx="1072989" cy="107298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2C72C0A-FEB6-41EE-BF5F-6332053B8D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174" y="4876800"/>
            <a:ext cx="1072989" cy="107298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382FE21-E3D0-4863-84F7-5D4204D6E6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52" y="1619251"/>
            <a:ext cx="1072989" cy="107298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88707A6-79B8-4E85-BE9E-9FDC43239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08" y="3375934"/>
            <a:ext cx="1072989" cy="107298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7963561-5B2C-4E5A-8007-66B20E8E6B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770" y="838200"/>
            <a:ext cx="1072989" cy="107298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3CAC1C8-9771-41CF-B5B1-951509DDD0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856" y="1619251"/>
            <a:ext cx="1072989" cy="107298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50443" y="194656"/>
            <a:ext cx="2638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94F7F"/>
                </a:solidFill>
                <a:latin typeface="Arial"/>
                <a:cs typeface="Arial"/>
              </a:rPr>
              <a:t>KAISER PERMANENTE MEDICARE </a:t>
            </a:r>
            <a:r>
              <a:rPr sz="800" spc="15" dirty="0">
                <a:solidFill>
                  <a:srgbClr val="194F7F"/>
                </a:solidFill>
                <a:latin typeface="Arial"/>
                <a:cs typeface="Arial"/>
              </a:rPr>
              <a:t>HEALTH</a:t>
            </a:r>
            <a:r>
              <a:rPr sz="800" spc="100" dirty="0">
                <a:solidFill>
                  <a:srgbClr val="194F7F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94F7F"/>
                </a:solidFill>
                <a:latin typeface="Arial"/>
                <a:cs typeface="Arial"/>
              </a:rPr>
              <a:t>PLANS</a:t>
            </a:r>
            <a:endParaRPr sz="800">
              <a:latin typeface="Arial"/>
              <a:cs typeface="Arial"/>
            </a:endParaRP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D02BE34D-23F4-4F7B-8C5F-8178E5B74D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38100">
              <a:lnSpc>
                <a:spcPts val="1030"/>
              </a:lnSpc>
            </a:pPr>
            <a:fld id="{81D60167-4931-47E6-BA6A-407CBD079E47}" type="slidenum">
              <a:rPr lang="en-US" smtClean="0"/>
              <a:t>3</a:t>
            </a:fld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32CF0B9-A7CA-4264-9411-8D6730D58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84" y="3608916"/>
            <a:ext cx="890093" cy="8900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7CFB88-855D-46F6-8C23-B33B52883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84" y="5054600"/>
            <a:ext cx="890093" cy="89009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9FEAC75-D063-4481-9B85-31AD61970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217" y="5054600"/>
            <a:ext cx="890093" cy="8900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20E2A6D-FFC0-41FD-8934-3D6B27D6F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583" y="0"/>
            <a:ext cx="4090417" cy="6858000"/>
          </a:xfrm>
          <a:prstGeom prst="rect">
            <a:avLst/>
          </a:prstGeom>
        </p:spPr>
      </p:pic>
      <p:sp>
        <p:nvSpPr>
          <p:cNvPr id="38" name="object 4">
            <a:extLst>
              <a:ext uri="{FF2B5EF4-FFF2-40B4-BE49-F238E27FC236}">
                <a16:creationId xmlns:a16="http://schemas.microsoft.com/office/drawing/2014/main" id="{CD874DF0-D8CF-4F43-9E29-C1EF7BFA4572}"/>
              </a:ext>
            </a:extLst>
          </p:cNvPr>
          <p:cNvSpPr/>
          <p:nvPr/>
        </p:nvSpPr>
        <p:spPr>
          <a:xfrm>
            <a:off x="737463" y="2111450"/>
            <a:ext cx="6985634" cy="1187450"/>
          </a:xfrm>
          <a:custGeom>
            <a:avLst/>
            <a:gdLst/>
            <a:ahLst/>
            <a:cxnLst/>
            <a:rect l="l" t="t" r="r" b="b"/>
            <a:pathLst>
              <a:path w="6985634" h="1187450">
                <a:moveTo>
                  <a:pt x="6985254" y="593521"/>
                </a:moveTo>
                <a:lnTo>
                  <a:pt x="6783959" y="438429"/>
                </a:lnTo>
                <a:lnTo>
                  <a:pt x="6783959" y="0"/>
                </a:lnTo>
                <a:lnTo>
                  <a:pt x="0" y="0"/>
                </a:lnTo>
                <a:lnTo>
                  <a:pt x="0" y="1187005"/>
                </a:lnTo>
                <a:lnTo>
                  <a:pt x="6783959" y="1187005"/>
                </a:lnTo>
                <a:lnTo>
                  <a:pt x="6783959" y="748626"/>
                </a:lnTo>
                <a:lnTo>
                  <a:pt x="6985254" y="593521"/>
                </a:lnTo>
                <a:close/>
              </a:path>
            </a:pathLst>
          </a:custGeom>
          <a:solidFill>
            <a:srgbClr val="D4EA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6">
            <a:extLst>
              <a:ext uri="{FF2B5EF4-FFF2-40B4-BE49-F238E27FC236}">
                <a16:creationId xmlns:a16="http://schemas.microsoft.com/office/drawing/2014/main" id="{9814AA6B-3175-4ECB-ABD1-CD137CB9FEE9}"/>
              </a:ext>
            </a:extLst>
          </p:cNvPr>
          <p:cNvSpPr txBox="1">
            <a:spLocks/>
          </p:cNvSpPr>
          <p:nvPr/>
        </p:nvSpPr>
        <p:spPr>
          <a:xfrm>
            <a:off x="731022" y="811894"/>
            <a:ext cx="293116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en-US" sz="2600" dirty="0">
                <a:solidFill>
                  <a:srgbClr val="0078B3"/>
                </a:solidFill>
                <a:latin typeface="Arial"/>
                <a:cs typeface="Arial"/>
              </a:rPr>
              <a:t>Your care, your way</a:t>
            </a:r>
          </a:p>
        </p:txBody>
      </p:sp>
      <p:sp>
        <p:nvSpPr>
          <p:cNvPr id="40" name="object 7">
            <a:extLst>
              <a:ext uri="{FF2B5EF4-FFF2-40B4-BE49-F238E27FC236}">
                <a16:creationId xmlns:a16="http://schemas.microsoft.com/office/drawing/2014/main" id="{4EC57F24-8AD0-415F-891A-AA86E92E60DC}"/>
              </a:ext>
            </a:extLst>
          </p:cNvPr>
          <p:cNvSpPr txBox="1"/>
          <p:nvPr/>
        </p:nvSpPr>
        <p:spPr>
          <a:xfrm>
            <a:off x="1838006" y="3547073"/>
            <a:ext cx="1606550" cy="1031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366395">
              <a:lnSpc>
                <a:spcPct val="104200"/>
              </a:lnSpc>
              <a:spcBef>
                <a:spcPts val="20"/>
              </a:spcBef>
            </a:pPr>
            <a:r>
              <a:rPr sz="1600" b="1" dirty="0">
                <a:solidFill>
                  <a:srgbClr val="0078B3"/>
                </a:solidFill>
                <a:latin typeface="Arial"/>
                <a:cs typeface="Arial"/>
              </a:rPr>
              <a:t>In person  </a:t>
            </a:r>
            <a:r>
              <a:rPr sz="1600" dirty="0">
                <a:latin typeface="Arial"/>
                <a:cs typeface="Arial"/>
              </a:rPr>
              <a:t>Same-day  </a:t>
            </a:r>
            <a:r>
              <a:rPr sz="1600" spc="-5" dirty="0">
                <a:latin typeface="Arial"/>
                <a:cs typeface="Arial"/>
              </a:rPr>
              <a:t>appointments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600" dirty="0">
                <a:latin typeface="Arial"/>
                <a:cs typeface="Arial"/>
              </a:rPr>
              <a:t>may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available.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1" name="object 8">
            <a:extLst>
              <a:ext uri="{FF2B5EF4-FFF2-40B4-BE49-F238E27FC236}">
                <a16:creationId xmlns:a16="http://schemas.microsoft.com/office/drawing/2014/main" id="{F465527A-E340-4FA7-921D-FD389365C31D}"/>
              </a:ext>
            </a:extLst>
          </p:cNvPr>
          <p:cNvSpPr txBox="1"/>
          <p:nvPr/>
        </p:nvSpPr>
        <p:spPr>
          <a:xfrm>
            <a:off x="5047550" y="3549105"/>
            <a:ext cx="199199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78B3"/>
                </a:solidFill>
                <a:latin typeface="Arial"/>
                <a:cs typeface="Arial"/>
              </a:rPr>
              <a:t>Phone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r>
              <a:rPr sz="1600" dirty="0">
                <a:latin typeface="Arial"/>
                <a:cs typeface="Arial"/>
              </a:rPr>
              <a:t>Schedule a</a:t>
            </a:r>
            <a:r>
              <a:rPr sz="1600" spc="-10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telephone  </a:t>
            </a:r>
            <a:r>
              <a:rPr sz="1600" spc="-5" dirty="0">
                <a:latin typeface="Arial"/>
                <a:cs typeface="Arial"/>
              </a:rPr>
              <a:t>appointment and get  advice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24/7.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2" name="object 15">
            <a:extLst>
              <a:ext uri="{FF2B5EF4-FFF2-40B4-BE49-F238E27FC236}">
                <a16:creationId xmlns:a16="http://schemas.microsoft.com/office/drawing/2014/main" id="{7DA65C80-A5D6-47DD-8B3D-BBDEB18DA220}"/>
              </a:ext>
            </a:extLst>
          </p:cNvPr>
          <p:cNvSpPr txBox="1"/>
          <p:nvPr/>
        </p:nvSpPr>
        <p:spPr>
          <a:xfrm>
            <a:off x="5047462" y="4915514"/>
            <a:ext cx="2419985" cy="1285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0078B3"/>
                </a:solidFill>
                <a:latin typeface="Arial"/>
                <a:cs typeface="Arial"/>
              </a:rPr>
              <a:t>App</a:t>
            </a:r>
            <a:endParaRPr sz="1600">
              <a:latin typeface="Arial"/>
              <a:cs typeface="Arial"/>
            </a:endParaRPr>
          </a:p>
          <a:p>
            <a:pPr marL="12700" marR="254000">
              <a:lnSpc>
                <a:spcPct val="104200"/>
              </a:lnSpc>
            </a:pPr>
            <a:r>
              <a:rPr sz="1600" spc="-5" dirty="0">
                <a:latin typeface="Arial"/>
                <a:cs typeface="Arial"/>
              </a:rPr>
              <a:t>Download our app </a:t>
            </a:r>
            <a:r>
              <a:rPr sz="1600" dirty="0">
                <a:latin typeface="Arial"/>
                <a:cs typeface="Arial"/>
              </a:rPr>
              <a:t>to  schedule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appointments,  </a:t>
            </a:r>
            <a:r>
              <a:rPr sz="1600" dirty="0">
                <a:latin typeface="Arial"/>
                <a:cs typeface="Arial"/>
              </a:rPr>
              <a:t>manage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prescriptions,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600" dirty="0">
                <a:latin typeface="Arial"/>
                <a:cs typeface="Arial"/>
              </a:rPr>
              <a:t>see test results,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more.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3" name="object 16">
            <a:extLst>
              <a:ext uri="{FF2B5EF4-FFF2-40B4-BE49-F238E27FC236}">
                <a16:creationId xmlns:a16="http://schemas.microsoft.com/office/drawing/2014/main" id="{3F10208A-BABC-41B3-9A19-809A62E601E6}"/>
              </a:ext>
            </a:extLst>
          </p:cNvPr>
          <p:cNvSpPr txBox="1"/>
          <p:nvPr/>
        </p:nvSpPr>
        <p:spPr>
          <a:xfrm>
            <a:off x="1837918" y="4969362"/>
            <a:ext cx="192278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78B3"/>
                </a:solidFill>
                <a:latin typeface="Arial"/>
                <a:cs typeface="Arial"/>
              </a:rPr>
              <a:t>Email</a:t>
            </a:r>
            <a:endParaRPr sz="1600">
              <a:latin typeface="Arial"/>
              <a:cs typeface="Arial"/>
            </a:endParaRPr>
          </a:p>
          <a:p>
            <a:pPr marL="12700" marR="152400">
              <a:lnSpc>
                <a:spcPct val="104200"/>
              </a:lnSpc>
            </a:pPr>
            <a:r>
              <a:rPr sz="1600" dirty="0">
                <a:latin typeface="Arial"/>
                <a:cs typeface="Arial"/>
              </a:rPr>
              <a:t>Message your  </a:t>
            </a:r>
            <a:r>
              <a:rPr sz="1600" spc="-5" dirty="0">
                <a:latin typeface="Arial"/>
                <a:cs typeface="Arial"/>
              </a:rPr>
              <a:t>doctor anytime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with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600" spc="-5" dirty="0">
                <a:latin typeface="Arial"/>
                <a:cs typeface="Arial"/>
              </a:rPr>
              <a:t>nonurgent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questions.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4" name="object 23">
            <a:extLst>
              <a:ext uri="{FF2B5EF4-FFF2-40B4-BE49-F238E27FC236}">
                <a16:creationId xmlns:a16="http://schemas.microsoft.com/office/drawing/2014/main" id="{21A61952-4268-4BF8-9CE6-FBCD60B982A4}"/>
              </a:ext>
            </a:extLst>
          </p:cNvPr>
          <p:cNvSpPr txBox="1"/>
          <p:nvPr/>
        </p:nvSpPr>
        <p:spPr>
          <a:xfrm>
            <a:off x="731022" y="1371202"/>
            <a:ext cx="6382385" cy="175450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71755">
              <a:lnSpc>
                <a:spcPct val="104200"/>
              </a:lnSpc>
              <a:spcBef>
                <a:spcPts val="20"/>
              </a:spcBef>
            </a:pPr>
            <a:r>
              <a:rPr sz="1600" dirty="0">
                <a:latin typeface="Arial"/>
                <a:cs typeface="Arial"/>
              </a:rPr>
              <a:t>With Kaiser Permanente, you can </a:t>
            </a:r>
            <a:r>
              <a:rPr sz="1600" spc="-5" dirty="0">
                <a:latin typeface="Arial"/>
                <a:cs typeface="Arial"/>
              </a:rPr>
              <a:t>get </a:t>
            </a:r>
            <a:r>
              <a:rPr sz="1600" dirty="0">
                <a:latin typeface="Arial"/>
                <a:cs typeface="Arial"/>
              </a:rPr>
              <a:t>care </a:t>
            </a:r>
            <a:r>
              <a:rPr sz="1600" spc="-5" dirty="0">
                <a:latin typeface="Arial"/>
                <a:cs typeface="Arial"/>
              </a:rPr>
              <a:t>when, where, and how </a:t>
            </a:r>
            <a:r>
              <a:rPr sz="1600" dirty="0">
                <a:latin typeface="Arial"/>
                <a:cs typeface="Arial"/>
              </a:rPr>
              <a:t>you  </a:t>
            </a:r>
            <a:r>
              <a:rPr sz="1600" spc="-5" dirty="0">
                <a:latin typeface="Arial"/>
                <a:cs typeface="Arial"/>
              </a:rPr>
              <a:t>want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it.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 dirty="0">
              <a:latin typeface="Arial"/>
              <a:cs typeface="Arial"/>
            </a:endParaRPr>
          </a:p>
          <a:p>
            <a:pPr marL="431800">
              <a:lnSpc>
                <a:spcPct val="100000"/>
              </a:lnSpc>
              <a:spcBef>
                <a:spcPts val="1085"/>
              </a:spcBef>
            </a:pPr>
            <a:r>
              <a:rPr sz="1600" b="1" spc="-10" dirty="0">
                <a:solidFill>
                  <a:srgbClr val="0078B3"/>
                </a:solidFill>
                <a:latin typeface="Arial"/>
                <a:cs typeface="Arial"/>
              </a:rPr>
              <a:t>Video</a:t>
            </a:r>
            <a:r>
              <a:rPr sz="1600" b="1" spc="-5" dirty="0">
                <a:solidFill>
                  <a:srgbClr val="0078B3"/>
                </a:solidFill>
                <a:latin typeface="Arial"/>
                <a:cs typeface="Arial"/>
              </a:rPr>
              <a:t> Visits</a:t>
            </a:r>
            <a:endParaRPr sz="1600" dirty="0">
              <a:latin typeface="Arial"/>
              <a:cs typeface="Arial"/>
            </a:endParaRPr>
          </a:p>
          <a:p>
            <a:pPr marL="431800" marR="5080">
              <a:lnSpc>
                <a:spcPct val="104200"/>
              </a:lnSpc>
              <a:spcBef>
                <a:spcPts val="615"/>
              </a:spcBef>
            </a:pPr>
            <a:r>
              <a:rPr sz="1600" spc="-5" dirty="0">
                <a:latin typeface="Arial"/>
                <a:cs typeface="Arial"/>
              </a:rPr>
              <a:t>Connect with </a:t>
            </a:r>
            <a:r>
              <a:rPr sz="1600" dirty="0">
                <a:latin typeface="Arial"/>
                <a:cs typeface="Arial"/>
              </a:rPr>
              <a:t>your </a:t>
            </a:r>
            <a:r>
              <a:rPr sz="1600" spc="-5" dirty="0">
                <a:latin typeface="Arial"/>
                <a:cs typeface="Arial"/>
              </a:rPr>
              <a:t>doctor online. </a:t>
            </a:r>
            <a:r>
              <a:rPr sz="1600" spc="-10" dirty="0">
                <a:latin typeface="Arial"/>
                <a:cs typeface="Arial"/>
              </a:rPr>
              <a:t>It’s </a:t>
            </a:r>
            <a:r>
              <a:rPr sz="1600" dirty="0">
                <a:latin typeface="Arial"/>
                <a:cs typeface="Arial"/>
              </a:rPr>
              <a:t>convenient, safe,  </a:t>
            </a:r>
            <a:r>
              <a:rPr sz="1600" spc="-5" dirty="0">
                <a:latin typeface="Arial"/>
                <a:cs typeface="Arial"/>
              </a:rPr>
              <a:t>and </a:t>
            </a:r>
            <a:r>
              <a:rPr sz="1600" dirty="0">
                <a:latin typeface="Arial"/>
                <a:cs typeface="Arial"/>
              </a:rPr>
              <a:t>secure,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lang="en-US" sz="1600" spc="-5" dirty="0">
                <a:latin typeface="Arial"/>
                <a:cs typeface="Arial"/>
              </a:rPr>
              <a:t> it</a:t>
            </a:r>
            <a:r>
              <a:rPr sz="1600" spc="-5" dirty="0">
                <a:latin typeface="Arial"/>
                <a:cs typeface="Arial"/>
              </a:rPr>
              <a:t> often doesn’t </a:t>
            </a:r>
            <a:r>
              <a:rPr sz="1600" dirty="0">
                <a:latin typeface="Arial"/>
                <a:cs typeface="Arial"/>
              </a:rPr>
              <a:t>require a</a:t>
            </a:r>
            <a:r>
              <a:rPr sz="1600" spc="-20" dirty="0">
                <a:latin typeface="Arial"/>
                <a:cs typeface="Arial"/>
              </a:rPr>
              <a:t> copay.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8A026935-48C1-4E62-8879-E27408454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48765" y="6258275"/>
            <a:ext cx="2304288" cy="25603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AB6A1C-9914-452E-B582-C01E2A022E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217" y="3608916"/>
            <a:ext cx="890093" cy="89009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4573F40-93AC-4E79-BEAD-8DBE2C529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704" y="0"/>
            <a:ext cx="5035296" cy="6858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0443" y="194656"/>
            <a:ext cx="2638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94F7F"/>
                </a:solidFill>
                <a:latin typeface="Arial"/>
                <a:cs typeface="Arial"/>
              </a:rPr>
              <a:t>KAISER PERMANENTE MEDICARE </a:t>
            </a:r>
            <a:r>
              <a:rPr sz="800" spc="15" dirty="0">
                <a:solidFill>
                  <a:srgbClr val="194F7F"/>
                </a:solidFill>
                <a:latin typeface="Arial"/>
                <a:cs typeface="Arial"/>
              </a:rPr>
              <a:t>HEALTH</a:t>
            </a:r>
            <a:r>
              <a:rPr sz="800" spc="100" dirty="0">
                <a:solidFill>
                  <a:srgbClr val="194F7F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94F7F"/>
                </a:solidFill>
                <a:latin typeface="Arial"/>
                <a:cs typeface="Arial"/>
              </a:rPr>
              <a:t>PLANS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52BC3518-F8A0-417E-B4C3-43D67E5F1C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38100">
              <a:lnSpc>
                <a:spcPts val="1030"/>
              </a:lnSpc>
            </a:pPr>
            <a:fld id="{81D60167-4931-47E6-BA6A-407CBD079E47}" type="slidenum">
              <a:rPr lang="en-US" smtClean="0"/>
              <a:t>4</a:t>
            </a:fld>
            <a:endParaRPr lang="en-US" dirty="0"/>
          </a:p>
        </p:txBody>
      </p:sp>
      <p:sp>
        <p:nvSpPr>
          <p:cNvPr id="13" name="object 13"/>
          <p:cNvSpPr txBox="1">
            <a:spLocks noGrp="1"/>
          </p:cNvSpPr>
          <p:nvPr>
            <p:ph type="title" idx="4294967295"/>
          </p:nvPr>
        </p:nvSpPr>
        <p:spPr>
          <a:xfrm>
            <a:off x="731022" y="811213"/>
            <a:ext cx="2925763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Care while</a:t>
            </a:r>
            <a:r>
              <a:rPr spc="-90" dirty="0"/>
              <a:t> </a:t>
            </a:r>
            <a:r>
              <a:rPr dirty="0"/>
              <a:t>traveling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31022" y="1435014"/>
            <a:ext cx="6068060" cy="401930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sz="1600" dirty="0">
                <a:latin typeface="Arial"/>
                <a:cs typeface="Arial"/>
              </a:rPr>
              <a:t>Since keeping you safe </a:t>
            </a:r>
            <a:r>
              <a:rPr sz="1600" spc="-5" dirty="0">
                <a:latin typeface="Arial"/>
                <a:cs typeface="Arial"/>
              </a:rPr>
              <a:t>and healthy is our </a:t>
            </a:r>
            <a:r>
              <a:rPr sz="1600" dirty="0">
                <a:latin typeface="Arial"/>
                <a:cs typeface="Arial"/>
              </a:rPr>
              <a:t>first </a:t>
            </a:r>
            <a:r>
              <a:rPr sz="1600" spc="-20" dirty="0">
                <a:latin typeface="Arial"/>
                <a:cs typeface="Arial"/>
              </a:rPr>
              <a:t>priority, </a:t>
            </a:r>
            <a:r>
              <a:rPr sz="1600" dirty="0">
                <a:latin typeface="Arial"/>
                <a:cs typeface="Arial"/>
              </a:rPr>
              <a:t>you’re  covered for </a:t>
            </a:r>
            <a:r>
              <a:rPr sz="1600" spc="-5" dirty="0">
                <a:latin typeface="Arial"/>
                <a:cs typeface="Arial"/>
              </a:rPr>
              <a:t>emergency and urgent </a:t>
            </a:r>
            <a:r>
              <a:rPr sz="1600" dirty="0">
                <a:latin typeface="Arial"/>
                <a:cs typeface="Arial"/>
              </a:rPr>
              <a:t>care </a:t>
            </a:r>
            <a:r>
              <a:rPr sz="1600" spc="-5" dirty="0">
                <a:latin typeface="Arial"/>
                <a:cs typeface="Arial"/>
              </a:rPr>
              <a:t>anywhere in </a:t>
            </a:r>
            <a:r>
              <a:rPr sz="1600" dirty="0">
                <a:latin typeface="Arial"/>
                <a:cs typeface="Arial"/>
              </a:rPr>
              <a:t>the </a:t>
            </a:r>
            <a:r>
              <a:rPr sz="1600" spc="-5" dirty="0">
                <a:latin typeface="Arial"/>
                <a:cs typeface="Arial"/>
              </a:rPr>
              <a:t>world. </a:t>
            </a:r>
            <a:r>
              <a:rPr sz="1600" spc="-55" dirty="0">
                <a:latin typeface="Arial"/>
                <a:cs typeface="Arial"/>
              </a:rPr>
              <a:t>You  </a:t>
            </a:r>
            <a:r>
              <a:rPr sz="1600" dirty="0">
                <a:latin typeface="Arial"/>
                <a:cs typeface="Arial"/>
              </a:rPr>
              <a:t>can </a:t>
            </a:r>
            <a:r>
              <a:rPr sz="1600" spc="-5" dirty="0">
                <a:latin typeface="Arial"/>
                <a:cs typeface="Arial"/>
              </a:rPr>
              <a:t>also get urgent </a:t>
            </a:r>
            <a:r>
              <a:rPr sz="1600" dirty="0">
                <a:latin typeface="Arial"/>
                <a:cs typeface="Arial"/>
              </a:rPr>
              <a:t>care </a:t>
            </a:r>
            <a:r>
              <a:rPr sz="1600" spc="-5" dirty="0">
                <a:latin typeface="Arial"/>
                <a:cs typeface="Arial"/>
              </a:rPr>
              <a:t>at </a:t>
            </a:r>
            <a:r>
              <a:rPr sz="1600" dirty="0">
                <a:latin typeface="Arial"/>
                <a:cs typeface="Arial"/>
              </a:rPr>
              <a:t>MinuteClinic</a:t>
            </a:r>
            <a:r>
              <a:rPr lang="en-US" sz="1600" baseline="30000" dirty="0">
                <a:latin typeface="Arial"/>
                <a:cs typeface="Arial"/>
              </a:rPr>
              <a:t>®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 </a:t>
            </a:r>
            <a:r>
              <a:rPr sz="1600" dirty="0">
                <a:latin typeface="Arial"/>
                <a:cs typeface="Arial"/>
              </a:rPr>
              <a:t>select </a:t>
            </a:r>
            <a:r>
              <a:rPr sz="1600" spc="-5" dirty="0">
                <a:latin typeface="Arial"/>
                <a:cs typeface="Arial"/>
              </a:rPr>
              <a:t>CVS and </a:t>
            </a:r>
            <a:r>
              <a:rPr sz="1600" spc="-35" dirty="0">
                <a:latin typeface="Arial"/>
                <a:cs typeface="Arial"/>
              </a:rPr>
              <a:t>Target  </a:t>
            </a:r>
            <a:r>
              <a:rPr sz="1600" dirty="0">
                <a:latin typeface="Arial"/>
                <a:cs typeface="Arial"/>
              </a:rPr>
              <a:t>stores </a:t>
            </a:r>
            <a:r>
              <a:rPr sz="1600" spc="-5" dirty="0">
                <a:latin typeface="Arial"/>
                <a:cs typeface="Arial"/>
              </a:rPr>
              <a:t>when </a:t>
            </a:r>
            <a:r>
              <a:rPr sz="1600" dirty="0">
                <a:latin typeface="Arial"/>
                <a:cs typeface="Arial"/>
              </a:rPr>
              <a:t>you’re traveling </a:t>
            </a:r>
            <a:r>
              <a:rPr sz="1600" spc="-5" dirty="0">
                <a:latin typeface="Arial"/>
                <a:cs typeface="Arial"/>
              </a:rPr>
              <a:t>outside </a:t>
            </a:r>
            <a:r>
              <a:rPr sz="1600" dirty="0">
                <a:latin typeface="Arial"/>
                <a:cs typeface="Arial"/>
              </a:rPr>
              <a:t>a Kaiser Permanente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area.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solidFill>
                  <a:srgbClr val="0078B3"/>
                </a:solidFill>
                <a:latin typeface="Arial"/>
                <a:cs typeface="Arial"/>
              </a:rPr>
              <a:t>How </a:t>
            </a:r>
            <a:r>
              <a:rPr sz="1600" b="1" dirty="0">
                <a:solidFill>
                  <a:srgbClr val="0078B3"/>
                </a:solidFill>
                <a:latin typeface="Arial"/>
                <a:cs typeface="Arial"/>
              </a:rPr>
              <a:t>we </a:t>
            </a:r>
            <a:r>
              <a:rPr sz="1600" b="1" spc="-5" dirty="0">
                <a:solidFill>
                  <a:srgbClr val="0078B3"/>
                </a:solidFill>
                <a:latin typeface="Arial"/>
                <a:cs typeface="Arial"/>
              </a:rPr>
              <a:t>make </a:t>
            </a:r>
            <a:r>
              <a:rPr sz="1600" b="1" dirty="0">
                <a:solidFill>
                  <a:srgbClr val="0078B3"/>
                </a:solidFill>
                <a:latin typeface="Arial"/>
                <a:cs typeface="Arial"/>
              </a:rPr>
              <a:t>getting </a:t>
            </a:r>
            <a:r>
              <a:rPr sz="1600" b="1" spc="-5" dirty="0">
                <a:solidFill>
                  <a:srgbClr val="0078B3"/>
                </a:solidFill>
                <a:latin typeface="Arial"/>
                <a:cs typeface="Arial"/>
              </a:rPr>
              <a:t>care </a:t>
            </a:r>
            <a:r>
              <a:rPr sz="1600" b="1" dirty="0">
                <a:solidFill>
                  <a:srgbClr val="0078B3"/>
                </a:solidFill>
                <a:latin typeface="Arial"/>
                <a:cs typeface="Arial"/>
              </a:rPr>
              <a:t>while traveling </a:t>
            </a:r>
            <a:r>
              <a:rPr sz="1600" b="1" spc="-5" dirty="0">
                <a:solidFill>
                  <a:srgbClr val="0078B3"/>
                </a:solidFill>
                <a:latin typeface="Arial"/>
                <a:cs typeface="Arial"/>
              </a:rPr>
              <a:t>more</a:t>
            </a:r>
            <a:r>
              <a:rPr sz="1600" b="1" spc="-55" dirty="0">
                <a:solidFill>
                  <a:srgbClr val="0078B3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78B3"/>
                </a:solidFill>
                <a:latin typeface="Arial"/>
                <a:cs typeface="Arial"/>
              </a:rPr>
              <a:t>convenient: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 dirty="0">
              <a:latin typeface="Arial"/>
              <a:cs typeface="Arial"/>
            </a:endParaRPr>
          </a:p>
          <a:p>
            <a:pPr marL="812800" marR="349885">
              <a:lnSpc>
                <a:spcPct val="104200"/>
              </a:lnSpc>
            </a:pPr>
            <a:r>
              <a:rPr sz="1600" dirty="0">
                <a:latin typeface="Arial"/>
                <a:cs typeface="Arial"/>
              </a:rPr>
              <a:t>Our </a:t>
            </a:r>
            <a:r>
              <a:rPr sz="1600" spc="-10" dirty="0">
                <a:latin typeface="Arial"/>
                <a:cs typeface="Arial"/>
              </a:rPr>
              <a:t>Away </a:t>
            </a:r>
            <a:r>
              <a:rPr sz="1600" dirty="0">
                <a:latin typeface="Arial"/>
                <a:cs typeface="Arial"/>
              </a:rPr>
              <a:t>from </a:t>
            </a:r>
            <a:r>
              <a:rPr sz="1600" spc="-5" dirty="0">
                <a:latin typeface="Arial"/>
                <a:cs typeface="Arial"/>
              </a:rPr>
              <a:t>Home </a:t>
            </a:r>
            <a:r>
              <a:rPr sz="1600" spc="-10" dirty="0">
                <a:latin typeface="Arial"/>
                <a:cs typeface="Arial"/>
              </a:rPr>
              <a:t>Travel </a:t>
            </a:r>
            <a:r>
              <a:rPr sz="1600" spc="-5" dirty="0">
                <a:latin typeface="Arial"/>
                <a:cs typeface="Arial"/>
              </a:rPr>
              <a:t>Line is available 24</a:t>
            </a:r>
            <a:r>
              <a:rPr sz="1600" spc="-18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hours  </a:t>
            </a:r>
            <a:r>
              <a:rPr sz="1600" dirty="0">
                <a:latin typeface="Arial"/>
                <a:cs typeface="Arial"/>
              </a:rPr>
              <a:t>a </a:t>
            </a:r>
            <a:r>
              <a:rPr sz="1600" spc="-35" dirty="0">
                <a:latin typeface="Arial"/>
                <a:cs typeface="Arial"/>
              </a:rPr>
              <a:t>day, </a:t>
            </a:r>
            <a:r>
              <a:rPr sz="1600" dirty="0">
                <a:latin typeface="Arial"/>
                <a:cs typeface="Arial"/>
              </a:rPr>
              <a:t>7 </a:t>
            </a:r>
            <a:r>
              <a:rPr sz="1600" spc="-5" dirty="0">
                <a:latin typeface="Arial"/>
                <a:cs typeface="Arial"/>
              </a:rPr>
              <a:t>days </a:t>
            </a:r>
            <a:r>
              <a:rPr sz="1600" dirty="0">
                <a:latin typeface="Arial"/>
                <a:cs typeface="Arial"/>
              </a:rPr>
              <a:t>a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week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400" dirty="0">
              <a:latin typeface="Arial"/>
              <a:cs typeface="Arial"/>
            </a:endParaRPr>
          </a:p>
          <a:p>
            <a:pPr marL="812800">
              <a:lnSpc>
                <a:spcPct val="100000"/>
              </a:lnSpc>
            </a:pPr>
            <a:r>
              <a:rPr sz="1600" spc="-10" dirty="0">
                <a:latin typeface="Arial"/>
                <a:cs typeface="Arial"/>
              </a:rPr>
              <a:t>Visit </a:t>
            </a:r>
            <a:r>
              <a:rPr sz="1600" b="1" spc="-5" dirty="0">
                <a:solidFill>
                  <a:srgbClr val="0078B3"/>
                </a:solidFill>
                <a:latin typeface="Arial"/>
                <a:cs typeface="Arial"/>
              </a:rPr>
              <a:t>kp.org/travel </a:t>
            </a:r>
            <a:r>
              <a:rPr sz="1600" dirty="0">
                <a:latin typeface="Arial"/>
                <a:cs typeface="Arial"/>
              </a:rPr>
              <a:t>— a special section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endParaRPr sz="1600" dirty="0">
              <a:latin typeface="Arial"/>
              <a:cs typeface="Arial"/>
            </a:endParaRPr>
          </a:p>
          <a:p>
            <a:pPr marL="812800">
              <a:lnSpc>
                <a:spcPct val="100000"/>
              </a:lnSpc>
              <a:spcBef>
                <a:spcPts val="80"/>
              </a:spcBef>
            </a:pPr>
            <a:r>
              <a:rPr sz="1600" dirty="0">
                <a:latin typeface="Arial"/>
                <a:cs typeface="Arial"/>
              </a:rPr>
              <a:t>kp.org </a:t>
            </a:r>
            <a:r>
              <a:rPr sz="1600" spc="-5" dirty="0">
                <a:latin typeface="Arial"/>
                <a:cs typeface="Arial"/>
              </a:rPr>
              <a:t>that’s </a:t>
            </a:r>
            <a:r>
              <a:rPr sz="1600" dirty="0">
                <a:latin typeface="Arial"/>
                <a:cs typeface="Arial"/>
              </a:rPr>
              <a:t>focused </a:t>
            </a:r>
            <a:r>
              <a:rPr sz="1600" spc="-5" dirty="0">
                <a:latin typeface="Arial"/>
                <a:cs typeface="Arial"/>
              </a:rPr>
              <a:t>on getting </a:t>
            </a:r>
            <a:r>
              <a:rPr sz="1600" dirty="0">
                <a:latin typeface="Arial"/>
                <a:cs typeface="Arial"/>
              </a:rPr>
              <a:t>care </a:t>
            </a:r>
            <a:r>
              <a:rPr sz="1600" spc="-5" dirty="0">
                <a:latin typeface="Arial"/>
                <a:cs typeface="Arial"/>
              </a:rPr>
              <a:t>while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traveling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400" dirty="0">
              <a:latin typeface="Arial"/>
              <a:cs typeface="Arial"/>
            </a:endParaRPr>
          </a:p>
          <a:p>
            <a:pPr marL="812800">
              <a:lnSpc>
                <a:spcPct val="100000"/>
              </a:lnSpc>
            </a:pPr>
            <a:r>
              <a:rPr sz="1600" spc="-55" dirty="0">
                <a:latin typeface="Arial"/>
                <a:cs typeface="Arial"/>
              </a:rPr>
              <a:t>You </a:t>
            </a:r>
            <a:r>
              <a:rPr sz="1600" dirty="0">
                <a:latin typeface="Arial"/>
                <a:cs typeface="Arial"/>
              </a:rPr>
              <a:t>can refill </a:t>
            </a:r>
            <a:r>
              <a:rPr sz="1600" spc="-5" dirty="0">
                <a:latin typeface="Arial"/>
                <a:cs typeface="Arial"/>
              </a:rPr>
              <a:t>eligible prescriptions early in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preparation</a:t>
            </a:r>
            <a:endParaRPr sz="1600" dirty="0">
              <a:latin typeface="Arial"/>
              <a:cs typeface="Arial"/>
            </a:endParaRPr>
          </a:p>
          <a:p>
            <a:pPr marL="812800">
              <a:lnSpc>
                <a:spcPct val="100000"/>
              </a:lnSpc>
              <a:spcBef>
                <a:spcPts val="80"/>
              </a:spcBef>
            </a:pPr>
            <a:r>
              <a:rPr sz="1600" dirty="0">
                <a:latin typeface="Arial"/>
                <a:cs typeface="Arial"/>
              </a:rPr>
              <a:t>for your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travel</a:t>
            </a:r>
          </a:p>
        </p:txBody>
      </p:sp>
      <p:grpSp>
        <p:nvGrpSpPr>
          <p:cNvPr id="15" name="object 15"/>
          <p:cNvGrpSpPr/>
          <p:nvPr/>
        </p:nvGrpSpPr>
        <p:grpSpPr>
          <a:xfrm>
            <a:off x="743720" y="3136900"/>
            <a:ext cx="619760" cy="619760"/>
            <a:chOff x="743720" y="3136900"/>
            <a:chExt cx="619760" cy="619760"/>
          </a:xfrm>
        </p:grpSpPr>
        <p:sp>
          <p:nvSpPr>
            <p:cNvPr id="16" name="object 16"/>
            <p:cNvSpPr/>
            <p:nvPr/>
          </p:nvSpPr>
          <p:spPr>
            <a:xfrm>
              <a:off x="743720" y="3136900"/>
              <a:ext cx="619760" cy="619760"/>
            </a:xfrm>
            <a:custGeom>
              <a:avLst/>
              <a:gdLst/>
              <a:ahLst/>
              <a:cxnLst/>
              <a:rect l="l" t="t" r="r" b="b"/>
              <a:pathLst>
                <a:path w="619760" h="619760">
                  <a:moveTo>
                    <a:pt x="309664" y="0"/>
                  </a:moveTo>
                  <a:lnTo>
                    <a:pt x="263905" y="3357"/>
                  </a:lnTo>
                  <a:lnTo>
                    <a:pt x="220230" y="13111"/>
                  </a:lnTo>
                  <a:lnTo>
                    <a:pt x="179119" y="28781"/>
                  </a:lnTo>
                  <a:lnTo>
                    <a:pt x="141050" y="49889"/>
                  </a:lnTo>
                  <a:lnTo>
                    <a:pt x="106503" y="75956"/>
                  </a:lnTo>
                  <a:lnTo>
                    <a:pt x="75956" y="106503"/>
                  </a:lnTo>
                  <a:lnTo>
                    <a:pt x="49889" y="141050"/>
                  </a:lnTo>
                  <a:lnTo>
                    <a:pt x="28781" y="179119"/>
                  </a:lnTo>
                  <a:lnTo>
                    <a:pt x="13111" y="220230"/>
                  </a:lnTo>
                  <a:lnTo>
                    <a:pt x="3357" y="263905"/>
                  </a:lnTo>
                  <a:lnTo>
                    <a:pt x="0" y="309664"/>
                  </a:lnTo>
                  <a:lnTo>
                    <a:pt x="3357" y="355422"/>
                  </a:lnTo>
                  <a:lnTo>
                    <a:pt x="13111" y="399097"/>
                  </a:lnTo>
                  <a:lnTo>
                    <a:pt x="28781" y="440208"/>
                  </a:lnTo>
                  <a:lnTo>
                    <a:pt x="49889" y="478277"/>
                  </a:lnTo>
                  <a:lnTo>
                    <a:pt x="75956" y="512824"/>
                  </a:lnTo>
                  <a:lnTo>
                    <a:pt x="106503" y="543371"/>
                  </a:lnTo>
                  <a:lnTo>
                    <a:pt x="141050" y="569438"/>
                  </a:lnTo>
                  <a:lnTo>
                    <a:pt x="179119" y="590546"/>
                  </a:lnTo>
                  <a:lnTo>
                    <a:pt x="220230" y="606216"/>
                  </a:lnTo>
                  <a:lnTo>
                    <a:pt x="263905" y="615970"/>
                  </a:lnTo>
                  <a:lnTo>
                    <a:pt x="309664" y="619328"/>
                  </a:lnTo>
                  <a:lnTo>
                    <a:pt x="355422" y="615970"/>
                  </a:lnTo>
                  <a:lnTo>
                    <a:pt x="399097" y="606216"/>
                  </a:lnTo>
                  <a:lnTo>
                    <a:pt x="440208" y="590546"/>
                  </a:lnTo>
                  <a:lnTo>
                    <a:pt x="478277" y="569438"/>
                  </a:lnTo>
                  <a:lnTo>
                    <a:pt x="512824" y="543371"/>
                  </a:lnTo>
                  <a:lnTo>
                    <a:pt x="543371" y="512824"/>
                  </a:lnTo>
                  <a:lnTo>
                    <a:pt x="569438" y="478277"/>
                  </a:lnTo>
                  <a:lnTo>
                    <a:pt x="590546" y="440208"/>
                  </a:lnTo>
                  <a:lnTo>
                    <a:pt x="606216" y="399097"/>
                  </a:lnTo>
                  <a:lnTo>
                    <a:pt x="615970" y="355422"/>
                  </a:lnTo>
                  <a:lnTo>
                    <a:pt x="619328" y="309664"/>
                  </a:lnTo>
                  <a:lnTo>
                    <a:pt x="615970" y="263905"/>
                  </a:lnTo>
                  <a:lnTo>
                    <a:pt x="606216" y="220230"/>
                  </a:lnTo>
                  <a:lnTo>
                    <a:pt x="590546" y="179119"/>
                  </a:lnTo>
                  <a:lnTo>
                    <a:pt x="569438" y="141050"/>
                  </a:lnTo>
                  <a:lnTo>
                    <a:pt x="543371" y="106503"/>
                  </a:lnTo>
                  <a:lnTo>
                    <a:pt x="512824" y="75956"/>
                  </a:lnTo>
                  <a:lnTo>
                    <a:pt x="478277" y="49889"/>
                  </a:lnTo>
                  <a:lnTo>
                    <a:pt x="440208" y="28781"/>
                  </a:lnTo>
                  <a:lnTo>
                    <a:pt x="399097" y="13111"/>
                  </a:lnTo>
                  <a:lnTo>
                    <a:pt x="355422" y="3357"/>
                  </a:lnTo>
                  <a:lnTo>
                    <a:pt x="3096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44883" y="3222647"/>
              <a:ext cx="216890" cy="25302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33424" y="3214306"/>
              <a:ext cx="240029" cy="464820"/>
            </a:xfrm>
            <a:custGeom>
              <a:avLst/>
              <a:gdLst/>
              <a:ahLst/>
              <a:cxnLst/>
              <a:rect l="l" t="t" r="r" b="b"/>
              <a:pathLst>
                <a:path w="240030" h="464820">
                  <a:moveTo>
                    <a:pt x="153492" y="56438"/>
                  </a:moveTo>
                  <a:lnTo>
                    <a:pt x="148450" y="51396"/>
                  </a:lnTo>
                  <a:lnTo>
                    <a:pt x="142303" y="51396"/>
                  </a:lnTo>
                  <a:lnTo>
                    <a:pt x="91452" y="51396"/>
                  </a:lnTo>
                  <a:lnTo>
                    <a:pt x="86410" y="56438"/>
                  </a:lnTo>
                  <a:lnTo>
                    <a:pt x="86410" y="68732"/>
                  </a:lnTo>
                  <a:lnTo>
                    <a:pt x="91452" y="73761"/>
                  </a:lnTo>
                  <a:lnTo>
                    <a:pt x="148450" y="73761"/>
                  </a:lnTo>
                  <a:lnTo>
                    <a:pt x="153492" y="68732"/>
                  </a:lnTo>
                  <a:lnTo>
                    <a:pt x="153492" y="56438"/>
                  </a:lnTo>
                  <a:close/>
                </a:path>
                <a:path w="240030" h="464820">
                  <a:moveTo>
                    <a:pt x="239890" y="53225"/>
                  </a:moveTo>
                  <a:lnTo>
                    <a:pt x="235712" y="32537"/>
                  </a:lnTo>
                  <a:lnTo>
                    <a:pt x="225031" y="16687"/>
                  </a:lnTo>
                  <a:lnTo>
                    <a:pt x="224294" y="15608"/>
                  </a:lnTo>
                  <a:lnTo>
                    <a:pt x="223240" y="14897"/>
                  </a:lnTo>
                  <a:lnTo>
                    <a:pt x="223240" y="53225"/>
                  </a:lnTo>
                  <a:lnTo>
                    <a:pt x="223240" y="411302"/>
                  </a:lnTo>
                  <a:lnTo>
                    <a:pt x="220370" y="425500"/>
                  </a:lnTo>
                  <a:lnTo>
                    <a:pt x="212534" y="437108"/>
                  </a:lnTo>
                  <a:lnTo>
                    <a:pt x="200914" y="444944"/>
                  </a:lnTo>
                  <a:lnTo>
                    <a:pt x="186702" y="447814"/>
                  </a:lnTo>
                  <a:lnTo>
                    <a:pt x="53213" y="447814"/>
                  </a:lnTo>
                  <a:lnTo>
                    <a:pt x="39001" y="444944"/>
                  </a:lnTo>
                  <a:lnTo>
                    <a:pt x="27393" y="437108"/>
                  </a:lnTo>
                  <a:lnTo>
                    <a:pt x="19558" y="425500"/>
                  </a:lnTo>
                  <a:lnTo>
                    <a:pt x="16675" y="411302"/>
                  </a:lnTo>
                  <a:lnTo>
                    <a:pt x="16675" y="53225"/>
                  </a:lnTo>
                  <a:lnTo>
                    <a:pt x="19558" y="39014"/>
                  </a:lnTo>
                  <a:lnTo>
                    <a:pt x="27393" y="27406"/>
                  </a:lnTo>
                  <a:lnTo>
                    <a:pt x="39001" y="19570"/>
                  </a:lnTo>
                  <a:lnTo>
                    <a:pt x="53213" y="16687"/>
                  </a:lnTo>
                  <a:lnTo>
                    <a:pt x="186702" y="16687"/>
                  </a:lnTo>
                  <a:lnTo>
                    <a:pt x="200914" y="19570"/>
                  </a:lnTo>
                  <a:lnTo>
                    <a:pt x="212534" y="27406"/>
                  </a:lnTo>
                  <a:lnTo>
                    <a:pt x="220370" y="39014"/>
                  </a:lnTo>
                  <a:lnTo>
                    <a:pt x="223240" y="53225"/>
                  </a:lnTo>
                  <a:lnTo>
                    <a:pt x="223240" y="14897"/>
                  </a:lnTo>
                  <a:lnTo>
                    <a:pt x="207391" y="4191"/>
                  </a:lnTo>
                  <a:lnTo>
                    <a:pt x="186702" y="0"/>
                  </a:lnTo>
                  <a:lnTo>
                    <a:pt x="53213" y="0"/>
                  </a:lnTo>
                  <a:lnTo>
                    <a:pt x="32524" y="4191"/>
                  </a:lnTo>
                  <a:lnTo>
                    <a:pt x="15608" y="15608"/>
                  </a:lnTo>
                  <a:lnTo>
                    <a:pt x="4191" y="32537"/>
                  </a:lnTo>
                  <a:lnTo>
                    <a:pt x="0" y="53225"/>
                  </a:lnTo>
                  <a:lnTo>
                    <a:pt x="0" y="411302"/>
                  </a:lnTo>
                  <a:lnTo>
                    <a:pt x="4191" y="431990"/>
                  </a:lnTo>
                  <a:lnTo>
                    <a:pt x="15608" y="448906"/>
                  </a:lnTo>
                  <a:lnTo>
                    <a:pt x="32524" y="460311"/>
                  </a:lnTo>
                  <a:lnTo>
                    <a:pt x="53213" y="464502"/>
                  </a:lnTo>
                  <a:lnTo>
                    <a:pt x="186702" y="464502"/>
                  </a:lnTo>
                  <a:lnTo>
                    <a:pt x="207391" y="460311"/>
                  </a:lnTo>
                  <a:lnTo>
                    <a:pt x="224294" y="448906"/>
                  </a:lnTo>
                  <a:lnTo>
                    <a:pt x="225031" y="447814"/>
                  </a:lnTo>
                  <a:lnTo>
                    <a:pt x="235712" y="431990"/>
                  </a:lnTo>
                  <a:lnTo>
                    <a:pt x="239890" y="411302"/>
                  </a:lnTo>
                  <a:lnTo>
                    <a:pt x="239890" y="53225"/>
                  </a:lnTo>
                  <a:close/>
                </a:path>
              </a:pathLst>
            </a:custGeom>
            <a:solidFill>
              <a:srgbClr val="164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743720" y="3993967"/>
            <a:ext cx="619760" cy="619760"/>
            <a:chOff x="743720" y="3993967"/>
            <a:chExt cx="619760" cy="619760"/>
          </a:xfrm>
        </p:grpSpPr>
        <p:sp>
          <p:nvSpPr>
            <p:cNvPr id="20" name="object 20"/>
            <p:cNvSpPr/>
            <p:nvPr/>
          </p:nvSpPr>
          <p:spPr>
            <a:xfrm>
              <a:off x="743720" y="3993967"/>
              <a:ext cx="619760" cy="619760"/>
            </a:xfrm>
            <a:custGeom>
              <a:avLst/>
              <a:gdLst/>
              <a:ahLst/>
              <a:cxnLst/>
              <a:rect l="l" t="t" r="r" b="b"/>
              <a:pathLst>
                <a:path w="619760" h="619760">
                  <a:moveTo>
                    <a:pt x="309664" y="0"/>
                  </a:moveTo>
                  <a:lnTo>
                    <a:pt x="263905" y="3357"/>
                  </a:lnTo>
                  <a:lnTo>
                    <a:pt x="220230" y="13111"/>
                  </a:lnTo>
                  <a:lnTo>
                    <a:pt x="179119" y="28781"/>
                  </a:lnTo>
                  <a:lnTo>
                    <a:pt x="141050" y="49889"/>
                  </a:lnTo>
                  <a:lnTo>
                    <a:pt x="106503" y="75956"/>
                  </a:lnTo>
                  <a:lnTo>
                    <a:pt x="75956" y="106503"/>
                  </a:lnTo>
                  <a:lnTo>
                    <a:pt x="49889" y="141050"/>
                  </a:lnTo>
                  <a:lnTo>
                    <a:pt x="28781" y="179119"/>
                  </a:lnTo>
                  <a:lnTo>
                    <a:pt x="13111" y="220230"/>
                  </a:lnTo>
                  <a:lnTo>
                    <a:pt x="3357" y="263905"/>
                  </a:lnTo>
                  <a:lnTo>
                    <a:pt x="0" y="309664"/>
                  </a:lnTo>
                  <a:lnTo>
                    <a:pt x="3357" y="355422"/>
                  </a:lnTo>
                  <a:lnTo>
                    <a:pt x="13111" y="399097"/>
                  </a:lnTo>
                  <a:lnTo>
                    <a:pt x="28781" y="440208"/>
                  </a:lnTo>
                  <a:lnTo>
                    <a:pt x="49889" y="478277"/>
                  </a:lnTo>
                  <a:lnTo>
                    <a:pt x="75956" y="512824"/>
                  </a:lnTo>
                  <a:lnTo>
                    <a:pt x="106503" y="543371"/>
                  </a:lnTo>
                  <a:lnTo>
                    <a:pt x="141050" y="569438"/>
                  </a:lnTo>
                  <a:lnTo>
                    <a:pt x="179119" y="590546"/>
                  </a:lnTo>
                  <a:lnTo>
                    <a:pt x="220230" y="606216"/>
                  </a:lnTo>
                  <a:lnTo>
                    <a:pt x="263905" y="615970"/>
                  </a:lnTo>
                  <a:lnTo>
                    <a:pt x="309664" y="619328"/>
                  </a:lnTo>
                  <a:lnTo>
                    <a:pt x="355422" y="615970"/>
                  </a:lnTo>
                  <a:lnTo>
                    <a:pt x="399097" y="606216"/>
                  </a:lnTo>
                  <a:lnTo>
                    <a:pt x="440208" y="590546"/>
                  </a:lnTo>
                  <a:lnTo>
                    <a:pt x="478277" y="569438"/>
                  </a:lnTo>
                  <a:lnTo>
                    <a:pt x="512824" y="543371"/>
                  </a:lnTo>
                  <a:lnTo>
                    <a:pt x="543371" y="512824"/>
                  </a:lnTo>
                  <a:lnTo>
                    <a:pt x="569438" y="478277"/>
                  </a:lnTo>
                  <a:lnTo>
                    <a:pt x="590546" y="440208"/>
                  </a:lnTo>
                  <a:lnTo>
                    <a:pt x="606216" y="399097"/>
                  </a:lnTo>
                  <a:lnTo>
                    <a:pt x="615970" y="355422"/>
                  </a:lnTo>
                  <a:lnTo>
                    <a:pt x="619328" y="309664"/>
                  </a:lnTo>
                  <a:lnTo>
                    <a:pt x="615970" y="263905"/>
                  </a:lnTo>
                  <a:lnTo>
                    <a:pt x="606216" y="220230"/>
                  </a:lnTo>
                  <a:lnTo>
                    <a:pt x="590546" y="179119"/>
                  </a:lnTo>
                  <a:lnTo>
                    <a:pt x="569438" y="141050"/>
                  </a:lnTo>
                  <a:lnTo>
                    <a:pt x="543371" y="106503"/>
                  </a:lnTo>
                  <a:lnTo>
                    <a:pt x="512824" y="75956"/>
                  </a:lnTo>
                  <a:lnTo>
                    <a:pt x="478277" y="49889"/>
                  </a:lnTo>
                  <a:lnTo>
                    <a:pt x="440208" y="28781"/>
                  </a:lnTo>
                  <a:lnTo>
                    <a:pt x="399097" y="13111"/>
                  </a:lnTo>
                  <a:lnTo>
                    <a:pt x="355422" y="3357"/>
                  </a:lnTo>
                  <a:lnTo>
                    <a:pt x="3096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71186" y="4137675"/>
              <a:ext cx="387586" cy="2551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32192" y="4129773"/>
              <a:ext cx="442595" cy="347980"/>
            </a:xfrm>
            <a:custGeom>
              <a:avLst/>
              <a:gdLst/>
              <a:ahLst/>
              <a:cxnLst/>
              <a:rect l="l" t="t" r="r" b="b"/>
              <a:pathLst>
                <a:path w="442594" h="347979">
                  <a:moveTo>
                    <a:pt x="280441" y="198564"/>
                  </a:moveTo>
                  <a:lnTo>
                    <a:pt x="278663" y="196799"/>
                  </a:lnTo>
                  <a:lnTo>
                    <a:pt x="276479" y="196799"/>
                  </a:lnTo>
                  <a:lnTo>
                    <a:pt x="258521" y="196799"/>
                  </a:lnTo>
                  <a:lnTo>
                    <a:pt x="256730" y="198564"/>
                  </a:lnTo>
                  <a:lnTo>
                    <a:pt x="256730" y="202907"/>
                  </a:lnTo>
                  <a:lnTo>
                    <a:pt x="258521" y="204698"/>
                  </a:lnTo>
                  <a:lnTo>
                    <a:pt x="278663" y="204698"/>
                  </a:lnTo>
                  <a:lnTo>
                    <a:pt x="280441" y="202907"/>
                  </a:lnTo>
                  <a:lnTo>
                    <a:pt x="280441" y="198564"/>
                  </a:lnTo>
                  <a:close/>
                </a:path>
                <a:path w="442594" h="347979">
                  <a:moveTo>
                    <a:pt x="367106" y="266433"/>
                  </a:moveTo>
                  <a:lnTo>
                    <a:pt x="365340" y="264642"/>
                  </a:lnTo>
                  <a:lnTo>
                    <a:pt x="363169" y="264642"/>
                  </a:lnTo>
                  <a:lnTo>
                    <a:pt x="345211" y="264642"/>
                  </a:lnTo>
                  <a:lnTo>
                    <a:pt x="343395" y="266433"/>
                  </a:lnTo>
                  <a:lnTo>
                    <a:pt x="343395" y="270764"/>
                  </a:lnTo>
                  <a:lnTo>
                    <a:pt x="345211" y="272542"/>
                  </a:lnTo>
                  <a:lnTo>
                    <a:pt x="365340" y="272542"/>
                  </a:lnTo>
                  <a:lnTo>
                    <a:pt x="367106" y="270764"/>
                  </a:lnTo>
                  <a:lnTo>
                    <a:pt x="367106" y="266433"/>
                  </a:lnTo>
                  <a:close/>
                </a:path>
                <a:path w="442594" h="347979">
                  <a:moveTo>
                    <a:pt x="442379" y="86931"/>
                  </a:moveTo>
                  <a:lnTo>
                    <a:pt x="426580" y="64820"/>
                  </a:lnTo>
                  <a:lnTo>
                    <a:pt x="426580" y="82550"/>
                  </a:lnTo>
                  <a:lnTo>
                    <a:pt x="426580" y="280835"/>
                  </a:lnTo>
                  <a:lnTo>
                    <a:pt x="423024" y="284378"/>
                  </a:lnTo>
                  <a:lnTo>
                    <a:pt x="315925" y="284378"/>
                  </a:lnTo>
                  <a:lnTo>
                    <a:pt x="315925" y="197383"/>
                  </a:lnTo>
                  <a:lnTo>
                    <a:pt x="314325" y="189484"/>
                  </a:lnTo>
                  <a:lnTo>
                    <a:pt x="314058" y="188175"/>
                  </a:lnTo>
                  <a:lnTo>
                    <a:pt x="308978" y="180644"/>
                  </a:lnTo>
                  <a:lnTo>
                    <a:pt x="301447" y="175564"/>
                  </a:lnTo>
                  <a:lnTo>
                    <a:pt x="300101" y="175298"/>
                  </a:lnTo>
                  <a:lnTo>
                    <a:pt x="300101" y="193027"/>
                  </a:lnTo>
                  <a:lnTo>
                    <a:pt x="300101" y="328371"/>
                  </a:lnTo>
                  <a:lnTo>
                    <a:pt x="296570" y="331914"/>
                  </a:lnTo>
                  <a:lnTo>
                    <a:pt x="240588" y="331914"/>
                  </a:lnTo>
                  <a:lnTo>
                    <a:pt x="237045" y="328371"/>
                  </a:lnTo>
                  <a:lnTo>
                    <a:pt x="237045" y="252793"/>
                  </a:lnTo>
                  <a:lnTo>
                    <a:pt x="237045" y="236994"/>
                  </a:lnTo>
                  <a:lnTo>
                    <a:pt x="237045" y="193027"/>
                  </a:lnTo>
                  <a:lnTo>
                    <a:pt x="240588" y="189484"/>
                  </a:lnTo>
                  <a:lnTo>
                    <a:pt x="296570" y="189484"/>
                  </a:lnTo>
                  <a:lnTo>
                    <a:pt x="300101" y="193027"/>
                  </a:lnTo>
                  <a:lnTo>
                    <a:pt x="300101" y="175298"/>
                  </a:lnTo>
                  <a:lnTo>
                    <a:pt x="292227" y="173697"/>
                  </a:lnTo>
                  <a:lnTo>
                    <a:pt x="283997" y="173697"/>
                  </a:lnTo>
                  <a:lnTo>
                    <a:pt x="283997" y="82550"/>
                  </a:lnTo>
                  <a:lnTo>
                    <a:pt x="287540" y="79006"/>
                  </a:lnTo>
                  <a:lnTo>
                    <a:pt x="423024" y="79006"/>
                  </a:lnTo>
                  <a:lnTo>
                    <a:pt x="426580" y="82550"/>
                  </a:lnTo>
                  <a:lnTo>
                    <a:pt x="426580" y="64820"/>
                  </a:lnTo>
                  <a:lnTo>
                    <a:pt x="418680" y="63207"/>
                  </a:lnTo>
                  <a:lnTo>
                    <a:pt x="379425" y="63207"/>
                  </a:lnTo>
                  <a:lnTo>
                    <a:pt x="379425" y="31610"/>
                  </a:lnTo>
                  <a:lnTo>
                    <a:pt x="376936" y="19316"/>
                  </a:lnTo>
                  <a:lnTo>
                    <a:pt x="374561" y="15786"/>
                  </a:lnTo>
                  <a:lnTo>
                    <a:pt x="370154" y="9271"/>
                  </a:lnTo>
                  <a:lnTo>
                    <a:pt x="363613" y="4864"/>
                  </a:lnTo>
                  <a:lnTo>
                    <a:pt x="363613" y="22885"/>
                  </a:lnTo>
                  <a:lnTo>
                    <a:pt x="363613" y="63207"/>
                  </a:lnTo>
                  <a:lnTo>
                    <a:pt x="291896" y="63207"/>
                  </a:lnTo>
                  <a:lnTo>
                    <a:pt x="282676" y="65074"/>
                  </a:lnTo>
                  <a:lnTo>
                    <a:pt x="275145" y="70167"/>
                  </a:lnTo>
                  <a:lnTo>
                    <a:pt x="270052" y="77711"/>
                  </a:lnTo>
                  <a:lnTo>
                    <a:pt x="268185" y="86931"/>
                  </a:lnTo>
                  <a:lnTo>
                    <a:pt x="268185" y="173697"/>
                  </a:lnTo>
                  <a:lnTo>
                    <a:pt x="244944" y="173697"/>
                  </a:lnTo>
                  <a:lnTo>
                    <a:pt x="235724" y="175564"/>
                  </a:lnTo>
                  <a:lnTo>
                    <a:pt x="228180" y="180644"/>
                  </a:lnTo>
                  <a:lnTo>
                    <a:pt x="223100" y="188175"/>
                  </a:lnTo>
                  <a:lnTo>
                    <a:pt x="221234" y="197383"/>
                  </a:lnTo>
                  <a:lnTo>
                    <a:pt x="221234" y="221208"/>
                  </a:lnTo>
                  <a:lnTo>
                    <a:pt x="221234" y="236994"/>
                  </a:lnTo>
                  <a:lnTo>
                    <a:pt x="221234" y="252793"/>
                  </a:lnTo>
                  <a:lnTo>
                    <a:pt x="39497" y="252793"/>
                  </a:lnTo>
                  <a:lnTo>
                    <a:pt x="32118" y="251625"/>
                  </a:lnTo>
                  <a:lnTo>
                    <a:pt x="25679" y="248348"/>
                  </a:lnTo>
                  <a:lnTo>
                    <a:pt x="20561" y="243344"/>
                  </a:lnTo>
                  <a:lnTo>
                    <a:pt x="17145" y="236994"/>
                  </a:lnTo>
                  <a:lnTo>
                    <a:pt x="221234" y="236994"/>
                  </a:lnTo>
                  <a:lnTo>
                    <a:pt x="221234" y="221208"/>
                  </a:lnTo>
                  <a:lnTo>
                    <a:pt x="46863" y="221208"/>
                  </a:lnTo>
                  <a:lnTo>
                    <a:pt x="46863" y="22885"/>
                  </a:lnTo>
                  <a:lnTo>
                    <a:pt x="53975" y="15786"/>
                  </a:lnTo>
                  <a:lnTo>
                    <a:pt x="356527" y="15786"/>
                  </a:lnTo>
                  <a:lnTo>
                    <a:pt x="363613" y="22885"/>
                  </a:lnTo>
                  <a:lnTo>
                    <a:pt x="363613" y="4864"/>
                  </a:lnTo>
                  <a:lnTo>
                    <a:pt x="360108" y="2489"/>
                  </a:lnTo>
                  <a:lnTo>
                    <a:pt x="347814" y="0"/>
                  </a:lnTo>
                  <a:lnTo>
                    <a:pt x="62687" y="0"/>
                  </a:lnTo>
                  <a:lnTo>
                    <a:pt x="50393" y="2489"/>
                  </a:lnTo>
                  <a:lnTo>
                    <a:pt x="40347" y="9271"/>
                  </a:lnTo>
                  <a:lnTo>
                    <a:pt x="33566" y="19316"/>
                  </a:lnTo>
                  <a:lnTo>
                    <a:pt x="31076" y="31610"/>
                  </a:lnTo>
                  <a:lnTo>
                    <a:pt x="31076" y="221208"/>
                  </a:lnTo>
                  <a:lnTo>
                    <a:pt x="3543" y="221208"/>
                  </a:lnTo>
                  <a:lnTo>
                    <a:pt x="0" y="224726"/>
                  </a:lnTo>
                  <a:lnTo>
                    <a:pt x="0" y="229082"/>
                  </a:lnTo>
                  <a:lnTo>
                    <a:pt x="3111" y="244462"/>
                  </a:lnTo>
                  <a:lnTo>
                    <a:pt x="11582" y="257022"/>
                  </a:lnTo>
                  <a:lnTo>
                    <a:pt x="24142" y="265493"/>
                  </a:lnTo>
                  <a:lnTo>
                    <a:pt x="39497" y="268605"/>
                  </a:lnTo>
                  <a:lnTo>
                    <a:pt x="221234" y="268605"/>
                  </a:lnTo>
                  <a:lnTo>
                    <a:pt x="221234" y="324015"/>
                  </a:lnTo>
                  <a:lnTo>
                    <a:pt x="223100" y="333235"/>
                  </a:lnTo>
                  <a:lnTo>
                    <a:pt x="228180" y="340766"/>
                  </a:lnTo>
                  <a:lnTo>
                    <a:pt x="235724" y="345859"/>
                  </a:lnTo>
                  <a:lnTo>
                    <a:pt x="244944" y="347726"/>
                  </a:lnTo>
                  <a:lnTo>
                    <a:pt x="292227" y="347726"/>
                  </a:lnTo>
                  <a:lnTo>
                    <a:pt x="301447" y="345859"/>
                  </a:lnTo>
                  <a:lnTo>
                    <a:pt x="308978" y="340766"/>
                  </a:lnTo>
                  <a:lnTo>
                    <a:pt x="314058" y="333235"/>
                  </a:lnTo>
                  <a:lnTo>
                    <a:pt x="314325" y="331914"/>
                  </a:lnTo>
                  <a:lnTo>
                    <a:pt x="315925" y="324015"/>
                  </a:lnTo>
                  <a:lnTo>
                    <a:pt x="315925" y="300189"/>
                  </a:lnTo>
                  <a:lnTo>
                    <a:pt x="418680" y="300189"/>
                  </a:lnTo>
                  <a:lnTo>
                    <a:pt x="427888" y="298323"/>
                  </a:lnTo>
                  <a:lnTo>
                    <a:pt x="435432" y="293243"/>
                  </a:lnTo>
                  <a:lnTo>
                    <a:pt x="440512" y="285724"/>
                  </a:lnTo>
                  <a:lnTo>
                    <a:pt x="440778" y="284378"/>
                  </a:lnTo>
                  <a:lnTo>
                    <a:pt x="442379" y="276504"/>
                  </a:lnTo>
                  <a:lnTo>
                    <a:pt x="442379" y="86931"/>
                  </a:lnTo>
                  <a:close/>
                </a:path>
              </a:pathLst>
            </a:custGeom>
            <a:solidFill>
              <a:srgbClr val="164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743720" y="4851034"/>
            <a:ext cx="619760" cy="619760"/>
            <a:chOff x="743720" y="4851034"/>
            <a:chExt cx="619760" cy="619760"/>
          </a:xfrm>
        </p:grpSpPr>
        <p:sp>
          <p:nvSpPr>
            <p:cNvPr id="24" name="object 24"/>
            <p:cNvSpPr/>
            <p:nvPr/>
          </p:nvSpPr>
          <p:spPr>
            <a:xfrm>
              <a:off x="743720" y="4851034"/>
              <a:ext cx="619760" cy="619760"/>
            </a:xfrm>
            <a:custGeom>
              <a:avLst/>
              <a:gdLst/>
              <a:ahLst/>
              <a:cxnLst/>
              <a:rect l="l" t="t" r="r" b="b"/>
              <a:pathLst>
                <a:path w="619760" h="619760">
                  <a:moveTo>
                    <a:pt x="309664" y="0"/>
                  </a:moveTo>
                  <a:lnTo>
                    <a:pt x="263905" y="3357"/>
                  </a:lnTo>
                  <a:lnTo>
                    <a:pt x="220230" y="13111"/>
                  </a:lnTo>
                  <a:lnTo>
                    <a:pt x="179119" y="28781"/>
                  </a:lnTo>
                  <a:lnTo>
                    <a:pt x="141050" y="49889"/>
                  </a:lnTo>
                  <a:lnTo>
                    <a:pt x="106503" y="75956"/>
                  </a:lnTo>
                  <a:lnTo>
                    <a:pt x="75956" y="106503"/>
                  </a:lnTo>
                  <a:lnTo>
                    <a:pt x="49889" y="141050"/>
                  </a:lnTo>
                  <a:lnTo>
                    <a:pt x="28781" y="179119"/>
                  </a:lnTo>
                  <a:lnTo>
                    <a:pt x="13111" y="220230"/>
                  </a:lnTo>
                  <a:lnTo>
                    <a:pt x="3357" y="263905"/>
                  </a:lnTo>
                  <a:lnTo>
                    <a:pt x="0" y="309664"/>
                  </a:lnTo>
                  <a:lnTo>
                    <a:pt x="3357" y="355422"/>
                  </a:lnTo>
                  <a:lnTo>
                    <a:pt x="13111" y="399097"/>
                  </a:lnTo>
                  <a:lnTo>
                    <a:pt x="28781" y="440208"/>
                  </a:lnTo>
                  <a:lnTo>
                    <a:pt x="49889" y="478277"/>
                  </a:lnTo>
                  <a:lnTo>
                    <a:pt x="75956" y="512824"/>
                  </a:lnTo>
                  <a:lnTo>
                    <a:pt x="106503" y="543371"/>
                  </a:lnTo>
                  <a:lnTo>
                    <a:pt x="141050" y="569438"/>
                  </a:lnTo>
                  <a:lnTo>
                    <a:pt x="179119" y="590546"/>
                  </a:lnTo>
                  <a:lnTo>
                    <a:pt x="220230" y="606216"/>
                  </a:lnTo>
                  <a:lnTo>
                    <a:pt x="263905" y="615970"/>
                  </a:lnTo>
                  <a:lnTo>
                    <a:pt x="309664" y="619328"/>
                  </a:lnTo>
                  <a:lnTo>
                    <a:pt x="355422" y="615970"/>
                  </a:lnTo>
                  <a:lnTo>
                    <a:pt x="399097" y="606216"/>
                  </a:lnTo>
                  <a:lnTo>
                    <a:pt x="440208" y="590546"/>
                  </a:lnTo>
                  <a:lnTo>
                    <a:pt x="478277" y="569438"/>
                  </a:lnTo>
                  <a:lnTo>
                    <a:pt x="512824" y="543371"/>
                  </a:lnTo>
                  <a:lnTo>
                    <a:pt x="543371" y="512824"/>
                  </a:lnTo>
                  <a:lnTo>
                    <a:pt x="569438" y="478277"/>
                  </a:lnTo>
                  <a:lnTo>
                    <a:pt x="590546" y="440208"/>
                  </a:lnTo>
                  <a:lnTo>
                    <a:pt x="606216" y="399097"/>
                  </a:lnTo>
                  <a:lnTo>
                    <a:pt x="615970" y="355422"/>
                  </a:lnTo>
                  <a:lnTo>
                    <a:pt x="619328" y="309664"/>
                  </a:lnTo>
                  <a:lnTo>
                    <a:pt x="615970" y="263905"/>
                  </a:lnTo>
                  <a:lnTo>
                    <a:pt x="606216" y="220230"/>
                  </a:lnTo>
                  <a:lnTo>
                    <a:pt x="590546" y="179119"/>
                  </a:lnTo>
                  <a:lnTo>
                    <a:pt x="569438" y="141050"/>
                  </a:lnTo>
                  <a:lnTo>
                    <a:pt x="543371" y="106503"/>
                  </a:lnTo>
                  <a:lnTo>
                    <a:pt x="512824" y="75956"/>
                  </a:lnTo>
                  <a:lnTo>
                    <a:pt x="478277" y="49889"/>
                  </a:lnTo>
                  <a:lnTo>
                    <a:pt x="440208" y="28781"/>
                  </a:lnTo>
                  <a:lnTo>
                    <a:pt x="399097" y="13111"/>
                  </a:lnTo>
                  <a:lnTo>
                    <a:pt x="355422" y="3357"/>
                  </a:lnTo>
                  <a:lnTo>
                    <a:pt x="3096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91895" y="4948018"/>
              <a:ext cx="323215" cy="85725"/>
            </a:xfrm>
            <a:custGeom>
              <a:avLst/>
              <a:gdLst/>
              <a:ahLst/>
              <a:cxnLst/>
              <a:rect l="l" t="t" r="r" b="b"/>
              <a:pathLst>
                <a:path w="323215" h="85725">
                  <a:moveTo>
                    <a:pt x="278739" y="0"/>
                  </a:moveTo>
                  <a:lnTo>
                    <a:pt x="44234" y="0"/>
                  </a:lnTo>
                  <a:lnTo>
                    <a:pt x="27019" y="3475"/>
                  </a:lnTo>
                  <a:lnTo>
                    <a:pt x="12958" y="12953"/>
                  </a:lnTo>
                  <a:lnTo>
                    <a:pt x="3477" y="27014"/>
                  </a:lnTo>
                  <a:lnTo>
                    <a:pt x="0" y="44234"/>
                  </a:lnTo>
                  <a:lnTo>
                    <a:pt x="0" y="85115"/>
                  </a:lnTo>
                  <a:lnTo>
                    <a:pt x="322973" y="85115"/>
                  </a:lnTo>
                  <a:lnTo>
                    <a:pt x="322973" y="44234"/>
                  </a:lnTo>
                  <a:lnTo>
                    <a:pt x="319494" y="27014"/>
                  </a:lnTo>
                  <a:lnTo>
                    <a:pt x="310010" y="12953"/>
                  </a:lnTo>
                  <a:lnTo>
                    <a:pt x="295948" y="3475"/>
                  </a:lnTo>
                  <a:lnTo>
                    <a:pt x="278739" y="0"/>
                  </a:lnTo>
                  <a:close/>
                </a:path>
              </a:pathLst>
            </a:custGeom>
            <a:solidFill>
              <a:srgbClr val="92CA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68273" y="5109730"/>
              <a:ext cx="170218" cy="18726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83373" y="4939512"/>
              <a:ext cx="340360" cy="442595"/>
            </a:xfrm>
            <a:custGeom>
              <a:avLst/>
              <a:gdLst/>
              <a:ahLst/>
              <a:cxnLst/>
              <a:rect l="l" t="t" r="r" b="b"/>
              <a:pathLst>
                <a:path w="340359" h="442595">
                  <a:moveTo>
                    <a:pt x="220599" y="293204"/>
                  </a:moveTo>
                  <a:lnTo>
                    <a:pt x="216789" y="289394"/>
                  </a:lnTo>
                  <a:lnTo>
                    <a:pt x="122961" y="289394"/>
                  </a:lnTo>
                  <a:lnTo>
                    <a:pt x="119151" y="293204"/>
                  </a:lnTo>
                  <a:lnTo>
                    <a:pt x="119151" y="302615"/>
                  </a:lnTo>
                  <a:lnTo>
                    <a:pt x="122961" y="306425"/>
                  </a:lnTo>
                  <a:lnTo>
                    <a:pt x="212077" y="306425"/>
                  </a:lnTo>
                  <a:lnTo>
                    <a:pt x="216789" y="306425"/>
                  </a:lnTo>
                  <a:lnTo>
                    <a:pt x="220599" y="302615"/>
                  </a:lnTo>
                  <a:lnTo>
                    <a:pt x="220599" y="293204"/>
                  </a:lnTo>
                  <a:close/>
                </a:path>
                <a:path w="340359" h="442595">
                  <a:moveTo>
                    <a:pt x="220599" y="259143"/>
                  </a:moveTo>
                  <a:lnTo>
                    <a:pt x="216789" y="255346"/>
                  </a:lnTo>
                  <a:lnTo>
                    <a:pt x="122961" y="255346"/>
                  </a:lnTo>
                  <a:lnTo>
                    <a:pt x="119151" y="259143"/>
                  </a:lnTo>
                  <a:lnTo>
                    <a:pt x="119151" y="268554"/>
                  </a:lnTo>
                  <a:lnTo>
                    <a:pt x="122961" y="272376"/>
                  </a:lnTo>
                  <a:lnTo>
                    <a:pt x="212077" y="272376"/>
                  </a:lnTo>
                  <a:lnTo>
                    <a:pt x="216789" y="272376"/>
                  </a:lnTo>
                  <a:lnTo>
                    <a:pt x="220599" y="268554"/>
                  </a:lnTo>
                  <a:lnTo>
                    <a:pt x="220599" y="259143"/>
                  </a:lnTo>
                  <a:close/>
                </a:path>
                <a:path w="340359" h="442595">
                  <a:moveTo>
                    <a:pt x="220599" y="225094"/>
                  </a:moveTo>
                  <a:lnTo>
                    <a:pt x="216789" y="221297"/>
                  </a:lnTo>
                  <a:lnTo>
                    <a:pt x="122961" y="221297"/>
                  </a:lnTo>
                  <a:lnTo>
                    <a:pt x="119151" y="225094"/>
                  </a:lnTo>
                  <a:lnTo>
                    <a:pt x="119151" y="234518"/>
                  </a:lnTo>
                  <a:lnTo>
                    <a:pt x="122961" y="238328"/>
                  </a:lnTo>
                  <a:lnTo>
                    <a:pt x="212077" y="238328"/>
                  </a:lnTo>
                  <a:lnTo>
                    <a:pt x="216789" y="238328"/>
                  </a:lnTo>
                  <a:lnTo>
                    <a:pt x="220599" y="234518"/>
                  </a:lnTo>
                  <a:lnTo>
                    <a:pt x="220599" y="225094"/>
                  </a:lnTo>
                  <a:close/>
                </a:path>
                <a:path w="340359" h="442595">
                  <a:moveTo>
                    <a:pt x="340004" y="42557"/>
                  </a:moveTo>
                  <a:lnTo>
                    <a:pt x="336664" y="26009"/>
                  </a:lnTo>
                  <a:lnTo>
                    <a:pt x="330593" y="17018"/>
                  </a:lnTo>
                  <a:lnTo>
                    <a:pt x="327533" y="12484"/>
                  </a:lnTo>
                  <a:lnTo>
                    <a:pt x="322973" y="9410"/>
                  </a:lnTo>
                  <a:lnTo>
                    <a:pt x="322973" y="42557"/>
                  </a:lnTo>
                  <a:lnTo>
                    <a:pt x="322973" y="85115"/>
                  </a:lnTo>
                  <a:lnTo>
                    <a:pt x="289179" y="85115"/>
                  </a:lnTo>
                  <a:lnTo>
                    <a:pt x="289179" y="102146"/>
                  </a:lnTo>
                  <a:lnTo>
                    <a:pt x="289179" y="399821"/>
                  </a:lnTo>
                  <a:lnTo>
                    <a:pt x="287172" y="409752"/>
                  </a:lnTo>
                  <a:lnTo>
                    <a:pt x="281686" y="417868"/>
                  </a:lnTo>
                  <a:lnTo>
                    <a:pt x="273545" y="423341"/>
                  </a:lnTo>
                  <a:lnTo>
                    <a:pt x="263601" y="425348"/>
                  </a:lnTo>
                  <a:lnTo>
                    <a:pt x="76263" y="425348"/>
                  </a:lnTo>
                  <a:lnTo>
                    <a:pt x="66332" y="423341"/>
                  </a:lnTo>
                  <a:lnTo>
                    <a:pt x="58204" y="417868"/>
                  </a:lnTo>
                  <a:lnTo>
                    <a:pt x="52730" y="409752"/>
                  </a:lnTo>
                  <a:lnTo>
                    <a:pt x="50711" y="399821"/>
                  </a:lnTo>
                  <a:lnTo>
                    <a:pt x="50711" y="102146"/>
                  </a:lnTo>
                  <a:lnTo>
                    <a:pt x="289179" y="102146"/>
                  </a:lnTo>
                  <a:lnTo>
                    <a:pt x="289179" y="85115"/>
                  </a:lnTo>
                  <a:lnTo>
                    <a:pt x="272122" y="85115"/>
                  </a:lnTo>
                  <a:lnTo>
                    <a:pt x="272122" y="37782"/>
                  </a:lnTo>
                  <a:lnTo>
                    <a:pt x="268312" y="33972"/>
                  </a:lnTo>
                  <a:lnTo>
                    <a:pt x="258914" y="33972"/>
                  </a:lnTo>
                  <a:lnTo>
                    <a:pt x="255117" y="37782"/>
                  </a:lnTo>
                  <a:lnTo>
                    <a:pt x="255117" y="85115"/>
                  </a:lnTo>
                  <a:lnTo>
                    <a:pt x="238086" y="85115"/>
                  </a:lnTo>
                  <a:lnTo>
                    <a:pt x="238086" y="37782"/>
                  </a:lnTo>
                  <a:lnTo>
                    <a:pt x="234276" y="33972"/>
                  </a:lnTo>
                  <a:lnTo>
                    <a:pt x="224853" y="33972"/>
                  </a:lnTo>
                  <a:lnTo>
                    <a:pt x="221068" y="37782"/>
                  </a:lnTo>
                  <a:lnTo>
                    <a:pt x="221068" y="85115"/>
                  </a:lnTo>
                  <a:lnTo>
                    <a:pt x="204038" y="85115"/>
                  </a:lnTo>
                  <a:lnTo>
                    <a:pt x="204038" y="37782"/>
                  </a:lnTo>
                  <a:lnTo>
                    <a:pt x="200240" y="33972"/>
                  </a:lnTo>
                  <a:lnTo>
                    <a:pt x="190817" y="33972"/>
                  </a:lnTo>
                  <a:lnTo>
                    <a:pt x="187032" y="37782"/>
                  </a:lnTo>
                  <a:lnTo>
                    <a:pt x="187032" y="85115"/>
                  </a:lnTo>
                  <a:lnTo>
                    <a:pt x="17030" y="85115"/>
                  </a:lnTo>
                  <a:lnTo>
                    <a:pt x="17030" y="42557"/>
                  </a:lnTo>
                  <a:lnTo>
                    <a:pt x="19050" y="32626"/>
                  </a:lnTo>
                  <a:lnTo>
                    <a:pt x="24523" y="24511"/>
                  </a:lnTo>
                  <a:lnTo>
                    <a:pt x="32639" y="19024"/>
                  </a:lnTo>
                  <a:lnTo>
                    <a:pt x="42557" y="17018"/>
                  </a:lnTo>
                  <a:lnTo>
                    <a:pt x="297446" y="17018"/>
                  </a:lnTo>
                  <a:lnTo>
                    <a:pt x="307378" y="19024"/>
                  </a:lnTo>
                  <a:lnTo>
                    <a:pt x="315493" y="24511"/>
                  </a:lnTo>
                  <a:lnTo>
                    <a:pt x="320967" y="32626"/>
                  </a:lnTo>
                  <a:lnTo>
                    <a:pt x="322973" y="42557"/>
                  </a:lnTo>
                  <a:lnTo>
                    <a:pt x="322973" y="9410"/>
                  </a:lnTo>
                  <a:lnTo>
                    <a:pt x="314007" y="3352"/>
                  </a:lnTo>
                  <a:lnTo>
                    <a:pt x="297446" y="0"/>
                  </a:lnTo>
                  <a:lnTo>
                    <a:pt x="42557" y="0"/>
                  </a:lnTo>
                  <a:lnTo>
                    <a:pt x="26022" y="3352"/>
                  </a:lnTo>
                  <a:lnTo>
                    <a:pt x="12496" y="12484"/>
                  </a:lnTo>
                  <a:lnTo>
                    <a:pt x="3352" y="26009"/>
                  </a:lnTo>
                  <a:lnTo>
                    <a:pt x="0" y="42557"/>
                  </a:lnTo>
                  <a:lnTo>
                    <a:pt x="0" y="98348"/>
                  </a:lnTo>
                  <a:lnTo>
                    <a:pt x="3797" y="102146"/>
                  </a:lnTo>
                  <a:lnTo>
                    <a:pt x="33680" y="102146"/>
                  </a:lnTo>
                  <a:lnTo>
                    <a:pt x="33680" y="399821"/>
                  </a:lnTo>
                  <a:lnTo>
                    <a:pt x="37033" y="416369"/>
                  </a:lnTo>
                  <a:lnTo>
                    <a:pt x="46177" y="429907"/>
                  </a:lnTo>
                  <a:lnTo>
                    <a:pt x="59715" y="439026"/>
                  </a:lnTo>
                  <a:lnTo>
                    <a:pt x="76263" y="442379"/>
                  </a:lnTo>
                  <a:lnTo>
                    <a:pt x="263601" y="442379"/>
                  </a:lnTo>
                  <a:lnTo>
                    <a:pt x="280174" y="439026"/>
                  </a:lnTo>
                  <a:lnTo>
                    <a:pt x="293712" y="429907"/>
                  </a:lnTo>
                  <a:lnTo>
                    <a:pt x="296786" y="425348"/>
                  </a:lnTo>
                  <a:lnTo>
                    <a:pt x="302844" y="416369"/>
                  </a:lnTo>
                  <a:lnTo>
                    <a:pt x="306184" y="399821"/>
                  </a:lnTo>
                  <a:lnTo>
                    <a:pt x="306184" y="102146"/>
                  </a:lnTo>
                  <a:lnTo>
                    <a:pt x="336194" y="102146"/>
                  </a:lnTo>
                  <a:lnTo>
                    <a:pt x="340004" y="98348"/>
                  </a:lnTo>
                  <a:lnTo>
                    <a:pt x="340004" y="85115"/>
                  </a:lnTo>
                  <a:lnTo>
                    <a:pt x="340004" y="42557"/>
                  </a:lnTo>
                  <a:close/>
                </a:path>
              </a:pathLst>
            </a:custGeom>
            <a:solidFill>
              <a:srgbClr val="164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89109B68-0360-4E52-AF29-C8F96166B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48562" y="6251735"/>
            <a:ext cx="2304288" cy="25603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raphic 73">
            <a:extLst>
              <a:ext uri="{FF2B5EF4-FFF2-40B4-BE49-F238E27FC236}">
                <a16:creationId xmlns:a16="http://schemas.microsoft.com/office/drawing/2014/main" id="{0DE81248-50AB-427A-980C-10597EB20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5997" y="2526699"/>
            <a:ext cx="621792" cy="621792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533828AB-916C-4A4B-BAE5-96DB25D2C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8633" y="2526699"/>
            <a:ext cx="621792" cy="621792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ADADBB5B-8DA0-488A-A87E-B4A13AED20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28633" y="3520300"/>
            <a:ext cx="621792" cy="621792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B1DCAF75-DC04-43A3-AFC5-6AC72CEFC9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55997" y="4593256"/>
            <a:ext cx="621792" cy="621792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7830665" y="1531085"/>
            <a:ext cx="619760" cy="619760"/>
            <a:chOff x="7830665" y="1531085"/>
            <a:chExt cx="619760" cy="619760"/>
          </a:xfrm>
        </p:grpSpPr>
        <p:sp>
          <p:nvSpPr>
            <p:cNvPr id="15" name="object 15"/>
            <p:cNvSpPr/>
            <p:nvPr/>
          </p:nvSpPr>
          <p:spPr>
            <a:xfrm>
              <a:off x="7830665" y="1531085"/>
              <a:ext cx="619760" cy="619760"/>
            </a:xfrm>
            <a:custGeom>
              <a:avLst/>
              <a:gdLst/>
              <a:ahLst/>
              <a:cxnLst/>
              <a:rect l="l" t="t" r="r" b="b"/>
              <a:pathLst>
                <a:path w="619759" h="619760">
                  <a:moveTo>
                    <a:pt x="309664" y="0"/>
                  </a:moveTo>
                  <a:lnTo>
                    <a:pt x="263905" y="3357"/>
                  </a:lnTo>
                  <a:lnTo>
                    <a:pt x="220230" y="13111"/>
                  </a:lnTo>
                  <a:lnTo>
                    <a:pt x="179119" y="28781"/>
                  </a:lnTo>
                  <a:lnTo>
                    <a:pt x="141050" y="49889"/>
                  </a:lnTo>
                  <a:lnTo>
                    <a:pt x="106503" y="75956"/>
                  </a:lnTo>
                  <a:lnTo>
                    <a:pt x="75956" y="106503"/>
                  </a:lnTo>
                  <a:lnTo>
                    <a:pt x="49889" y="141050"/>
                  </a:lnTo>
                  <a:lnTo>
                    <a:pt x="28781" y="179119"/>
                  </a:lnTo>
                  <a:lnTo>
                    <a:pt x="13111" y="220230"/>
                  </a:lnTo>
                  <a:lnTo>
                    <a:pt x="3357" y="263905"/>
                  </a:lnTo>
                  <a:lnTo>
                    <a:pt x="0" y="309664"/>
                  </a:lnTo>
                  <a:lnTo>
                    <a:pt x="3357" y="355422"/>
                  </a:lnTo>
                  <a:lnTo>
                    <a:pt x="13111" y="399097"/>
                  </a:lnTo>
                  <a:lnTo>
                    <a:pt x="28781" y="440208"/>
                  </a:lnTo>
                  <a:lnTo>
                    <a:pt x="49889" y="478277"/>
                  </a:lnTo>
                  <a:lnTo>
                    <a:pt x="75956" y="512824"/>
                  </a:lnTo>
                  <a:lnTo>
                    <a:pt x="106503" y="543371"/>
                  </a:lnTo>
                  <a:lnTo>
                    <a:pt x="141050" y="569438"/>
                  </a:lnTo>
                  <a:lnTo>
                    <a:pt x="179119" y="590546"/>
                  </a:lnTo>
                  <a:lnTo>
                    <a:pt x="220230" y="606216"/>
                  </a:lnTo>
                  <a:lnTo>
                    <a:pt x="263905" y="615970"/>
                  </a:lnTo>
                  <a:lnTo>
                    <a:pt x="309664" y="619328"/>
                  </a:lnTo>
                  <a:lnTo>
                    <a:pt x="355422" y="615970"/>
                  </a:lnTo>
                  <a:lnTo>
                    <a:pt x="399097" y="606216"/>
                  </a:lnTo>
                  <a:lnTo>
                    <a:pt x="440208" y="590546"/>
                  </a:lnTo>
                  <a:lnTo>
                    <a:pt x="478277" y="569438"/>
                  </a:lnTo>
                  <a:lnTo>
                    <a:pt x="512824" y="543371"/>
                  </a:lnTo>
                  <a:lnTo>
                    <a:pt x="543371" y="512824"/>
                  </a:lnTo>
                  <a:lnTo>
                    <a:pt x="569438" y="478277"/>
                  </a:lnTo>
                  <a:lnTo>
                    <a:pt x="590546" y="440208"/>
                  </a:lnTo>
                  <a:lnTo>
                    <a:pt x="606216" y="399097"/>
                  </a:lnTo>
                  <a:lnTo>
                    <a:pt x="615970" y="355422"/>
                  </a:lnTo>
                  <a:lnTo>
                    <a:pt x="619328" y="309664"/>
                  </a:lnTo>
                  <a:lnTo>
                    <a:pt x="615970" y="263905"/>
                  </a:lnTo>
                  <a:lnTo>
                    <a:pt x="606216" y="220230"/>
                  </a:lnTo>
                  <a:lnTo>
                    <a:pt x="590546" y="179119"/>
                  </a:lnTo>
                  <a:lnTo>
                    <a:pt x="569438" y="141050"/>
                  </a:lnTo>
                  <a:lnTo>
                    <a:pt x="543371" y="106503"/>
                  </a:lnTo>
                  <a:lnTo>
                    <a:pt x="512824" y="75956"/>
                  </a:lnTo>
                  <a:lnTo>
                    <a:pt x="478277" y="49889"/>
                  </a:lnTo>
                  <a:lnTo>
                    <a:pt x="440208" y="28781"/>
                  </a:lnTo>
                  <a:lnTo>
                    <a:pt x="399097" y="13111"/>
                  </a:lnTo>
                  <a:lnTo>
                    <a:pt x="355422" y="3357"/>
                  </a:lnTo>
                  <a:lnTo>
                    <a:pt x="3096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78548" y="1851559"/>
              <a:ext cx="123585" cy="11685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922288" y="1619572"/>
              <a:ext cx="436245" cy="398145"/>
            </a:xfrm>
            <a:custGeom>
              <a:avLst/>
              <a:gdLst/>
              <a:ahLst/>
              <a:cxnLst/>
              <a:rect l="l" t="t" r="r" b="b"/>
              <a:pathLst>
                <a:path w="436245" h="398144">
                  <a:moveTo>
                    <a:pt x="222605" y="0"/>
                  </a:moveTo>
                  <a:lnTo>
                    <a:pt x="213474" y="0"/>
                  </a:lnTo>
                  <a:lnTo>
                    <a:pt x="209740" y="3708"/>
                  </a:lnTo>
                  <a:lnTo>
                    <a:pt x="209753" y="133946"/>
                  </a:lnTo>
                  <a:lnTo>
                    <a:pt x="204076" y="135699"/>
                  </a:lnTo>
                  <a:lnTo>
                    <a:pt x="198767" y="139077"/>
                  </a:lnTo>
                  <a:lnTo>
                    <a:pt x="194652" y="144018"/>
                  </a:lnTo>
                  <a:lnTo>
                    <a:pt x="144856" y="205905"/>
                  </a:lnTo>
                  <a:lnTo>
                    <a:pt x="144881" y="206032"/>
                  </a:lnTo>
                  <a:lnTo>
                    <a:pt x="4584" y="383400"/>
                  </a:lnTo>
                  <a:lnTo>
                    <a:pt x="0" y="389267"/>
                  </a:lnTo>
                  <a:lnTo>
                    <a:pt x="3924" y="398132"/>
                  </a:lnTo>
                  <a:lnTo>
                    <a:pt x="432155" y="398132"/>
                  </a:lnTo>
                  <a:lnTo>
                    <a:pt x="436079" y="389267"/>
                  </a:lnTo>
                  <a:lnTo>
                    <a:pt x="428953" y="380174"/>
                  </a:lnTo>
                  <a:lnTo>
                    <a:pt x="29070" y="380174"/>
                  </a:lnTo>
                  <a:lnTo>
                    <a:pt x="207416" y="154609"/>
                  </a:lnTo>
                  <a:lnTo>
                    <a:pt x="210337" y="151066"/>
                  </a:lnTo>
                  <a:lnTo>
                    <a:pt x="214109" y="149123"/>
                  </a:lnTo>
                  <a:lnTo>
                    <a:pt x="245566" y="149123"/>
                  </a:lnTo>
                  <a:lnTo>
                    <a:pt x="241414" y="144018"/>
                  </a:lnTo>
                  <a:lnTo>
                    <a:pt x="237299" y="139065"/>
                  </a:lnTo>
                  <a:lnTo>
                    <a:pt x="232003" y="135699"/>
                  </a:lnTo>
                  <a:lnTo>
                    <a:pt x="226301" y="133946"/>
                  </a:lnTo>
                  <a:lnTo>
                    <a:pt x="226326" y="99428"/>
                  </a:lnTo>
                  <a:lnTo>
                    <a:pt x="337540" y="99428"/>
                  </a:lnTo>
                  <a:lnTo>
                    <a:pt x="326789" y="81953"/>
                  </a:lnTo>
                  <a:lnTo>
                    <a:pt x="226961" y="81953"/>
                  </a:lnTo>
                  <a:lnTo>
                    <a:pt x="226961" y="34036"/>
                  </a:lnTo>
                  <a:lnTo>
                    <a:pt x="326849" y="34036"/>
                  </a:lnTo>
                  <a:lnTo>
                    <a:pt x="337311" y="16560"/>
                  </a:lnTo>
                  <a:lnTo>
                    <a:pt x="226326" y="16560"/>
                  </a:lnTo>
                  <a:lnTo>
                    <a:pt x="226326" y="3708"/>
                  </a:lnTo>
                  <a:lnTo>
                    <a:pt x="222605" y="0"/>
                  </a:lnTo>
                  <a:close/>
                </a:path>
                <a:path w="436245" h="398144">
                  <a:moveTo>
                    <a:pt x="245566" y="149123"/>
                  </a:moveTo>
                  <a:lnTo>
                    <a:pt x="221970" y="149123"/>
                  </a:lnTo>
                  <a:lnTo>
                    <a:pt x="225755" y="151066"/>
                  </a:lnTo>
                  <a:lnTo>
                    <a:pt x="228663" y="154609"/>
                  </a:lnTo>
                  <a:lnTo>
                    <a:pt x="406984" y="380174"/>
                  </a:lnTo>
                  <a:lnTo>
                    <a:pt x="428953" y="380174"/>
                  </a:lnTo>
                  <a:lnTo>
                    <a:pt x="288632" y="202069"/>
                  </a:lnTo>
                  <a:lnTo>
                    <a:pt x="245566" y="149123"/>
                  </a:lnTo>
                  <a:close/>
                </a:path>
                <a:path w="436245" h="398144">
                  <a:moveTo>
                    <a:pt x="326849" y="34036"/>
                  </a:moveTo>
                  <a:lnTo>
                    <a:pt x="306704" y="34036"/>
                  </a:lnTo>
                  <a:lnTo>
                    <a:pt x="293014" y="56908"/>
                  </a:lnTo>
                  <a:lnTo>
                    <a:pt x="293039" y="60096"/>
                  </a:lnTo>
                  <a:lnTo>
                    <a:pt x="294563" y="62598"/>
                  </a:lnTo>
                  <a:lnTo>
                    <a:pt x="306489" y="81953"/>
                  </a:lnTo>
                  <a:lnTo>
                    <a:pt x="326789" y="81953"/>
                  </a:lnTo>
                  <a:lnTo>
                    <a:pt x="312280" y="58369"/>
                  </a:lnTo>
                  <a:lnTo>
                    <a:pt x="326849" y="34036"/>
                  </a:lnTo>
                  <a:close/>
                </a:path>
              </a:pathLst>
            </a:custGeom>
            <a:solidFill>
              <a:srgbClr val="164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3555997" y="3522332"/>
            <a:ext cx="619760" cy="619760"/>
            <a:chOff x="3555997" y="3522332"/>
            <a:chExt cx="619760" cy="619760"/>
          </a:xfrm>
        </p:grpSpPr>
        <p:sp>
          <p:nvSpPr>
            <p:cNvPr id="23" name="object 23"/>
            <p:cNvSpPr/>
            <p:nvPr/>
          </p:nvSpPr>
          <p:spPr>
            <a:xfrm>
              <a:off x="3555997" y="3522332"/>
              <a:ext cx="619760" cy="619760"/>
            </a:xfrm>
            <a:custGeom>
              <a:avLst/>
              <a:gdLst/>
              <a:ahLst/>
              <a:cxnLst/>
              <a:rect l="l" t="t" r="r" b="b"/>
              <a:pathLst>
                <a:path w="619760" h="619760">
                  <a:moveTo>
                    <a:pt x="309664" y="0"/>
                  </a:moveTo>
                  <a:lnTo>
                    <a:pt x="263905" y="3357"/>
                  </a:lnTo>
                  <a:lnTo>
                    <a:pt x="220230" y="13111"/>
                  </a:lnTo>
                  <a:lnTo>
                    <a:pt x="179119" y="28781"/>
                  </a:lnTo>
                  <a:lnTo>
                    <a:pt x="141050" y="49889"/>
                  </a:lnTo>
                  <a:lnTo>
                    <a:pt x="106503" y="75956"/>
                  </a:lnTo>
                  <a:lnTo>
                    <a:pt x="75956" y="106503"/>
                  </a:lnTo>
                  <a:lnTo>
                    <a:pt x="49889" y="141050"/>
                  </a:lnTo>
                  <a:lnTo>
                    <a:pt x="28781" y="179119"/>
                  </a:lnTo>
                  <a:lnTo>
                    <a:pt x="13111" y="220230"/>
                  </a:lnTo>
                  <a:lnTo>
                    <a:pt x="3357" y="263905"/>
                  </a:lnTo>
                  <a:lnTo>
                    <a:pt x="0" y="309664"/>
                  </a:lnTo>
                  <a:lnTo>
                    <a:pt x="3357" y="355422"/>
                  </a:lnTo>
                  <a:lnTo>
                    <a:pt x="13111" y="399097"/>
                  </a:lnTo>
                  <a:lnTo>
                    <a:pt x="28781" y="440208"/>
                  </a:lnTo>
                  <a:lnTo>
                    <a:pt x="49889" y="478277"/>
                  </a:lnTo>
                  <a:lnTo>
                    <a:pt x="75956" y="512824"/>
                  </a:lnTo>
                  <a:lnTo>
                    <a:pt x="106503" y="543371"/>
                  </a:lnTo>
                  <a:lnTo>
                    <a:pt x="141050" y="569438"/>
                  </a:lnTo>
                  <a:lnTo>
                    <a:pt x="179119" y="590546"/>
                  </a:lnTo>
                  <a:lnTo>
                    <a:pt x="220230" y="606216"/>
                  </a:lnTo>
                  <a:lnTo>
                    <a:pt x="263905" y="615970"/>
                  </a:lnTo>
                  <a:lnTo>
                    <a:pt x="309664" y="619328"/>
                  </a:lnTo>
                  <a:lnTo>
                    <a:pt x="355422" y="615970"/>
                  </a:lnTo>
                  <a:lnTo>
                    <a:pt x="399097" y="606216"/>
                  </a:lnTo>
                  <a:lnTo>
                    <a:pt x="440208" y="590546"/>
                  </a:lnTo>
                  <a:lnTo>
                    <a:pt x="478277" y="569438"/>
                  </a:lnTo>
                  <a:lnTo>
                    <a:pt x="512824" y="543371"/>
                  </a:lnTo>
                  <a:lnTo>
                    <a:pt x="543371" y="512824"/>
                  </a:lnTo>
                  <a:lnTo>
                    <a:pt x="569438" y="478277"/>
                  </a:lnTo>
                  <a:lnTo>
                    <a:pt x="590546" y="440208"/>
                  </a:lnTo>
                  <a:lnTo>
                    <a:pt x="606216" y="399097"/>
                  </a:lnTo>
                  <a:lnTo>
                    <a:pt x="615970" y="355422"/>
                  </a:lnTo>
                  <a:lnTo>
                    <a:pt x="619328" y="309664"/>
                  </a:lnTo>
                  <a:lnTo>
                    <a:pt x="615970" y="263905"/>
                  </a:lnTo>
                  <a:lnTo>
                    <a:pt x="606216" y="220230"/>
                  </a:lnTo>
                  <a:lnTo>
                    <a:pt x="590546" y="179119"/>
                  </a:lnTo>
                  <a:lnTo>
                    <a:pt x="569438" y="141050"/>
                  </a:lnTo>
                  <a:lnTo>
                    <a:pt x="543371" y="106503"/>
                  </a:lnTo>
                  <a:lnTo>
                    <a:pt x="512824" y="75956"/>
                  </a:lnTo>
                  <a:lnTo>
                    <a:pt x="478277" y="49889"/>
                  </a:lnTo>
                  <a:lnTo>
                    <a:pt x="440208" y="28781"/>
                  </a:lnTo>
                  <a:lnTo>
                    <a:pt x="399097" y="13111"/>
                  </a:lnTo>
                  <a:lnTo>
                    <a:pt x="355422" y="3357"/>
                  </a:lnTo>
                  <a:lnTo>
                    <a:pt x="3096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644480" y="3673995"/>
              <a:ext cx="442595" cy="316230"/>
            </a:xfrm>
            <a:custGeom>
              <a:avLst/>
              <a:gdLst/>
              <a:ahLst/>
              <a:cxnLst/>
              <a:rect l="l" t="t" r="r" b="b"/>
              <a:pathLst>
                <a:path w="442595" h="316229">
                  <a:moveTo>
                    <a:pt x="411619" y="255384"/>
                  </a:moveTo>
                  <a:lnTo>
                    <a:pt x="408520" y="252298"/>
                  </a:lnTo>
                  <a:lnTo>
                    <a:pt x="377710" y="252298"/>
                  </a:lnTo>
                  <a:lnTo>
                    <a:pt x="374294" y="245960"/>
                  </a:lnTo>
                  <a:lnTo>
                    <a:pt x="369214" y="240957"/>
                  </a:lnTo>
                  <a:lnTo>
                    <a:pt x="363359" y="237959"/>
                  </a:lnTo>
                  <a:lnTo>
                    <a:pt x="363359" y="255816"/>
                  </a:lnTo>
                  <a:lnTo>
                    <a:pt x="363359" y="264553"/>
                  </a:lnTo>
                  <a:lnTo>
                    <a:pt x="359816" y="268097"/>
                  </a:lnTo>
                  <a:lnTo>
                    <a:pt x="351104" y="268097"/>
                  </a:lnTo>
                  <a:lnTo>
                    <a:pt x="347560" y="264553"/>
                  </a:lnTo>
                  <a:lnTo>
                    <a:pt x="347560" y="255816"/>
                  </a:lnTo>
                  <a:lnTo>
                    <a:pt x="351104" y="252298"/>
                  </a:lnTo>
                  <a:lnTo>
                    <a:pt x="359816" y="252298"/>
                  </a:lnTo>
                  <a:lnTo>
                    <a:pt x="363359" y="255816"/>
                  </a:lnTo>
                  <a:lnTo>
                    <a:pt x="363359" y="237959"/>
                  </a:lnTo>
                  <a:lnTo>
                    <a:pt x="362813" y="237667"/>
                  </a:lnTo>
                  <a:lnTo>
                    <a:pt x="355460" y="236486"/>
                  </a:lnTo>
                  <a:lnTo>
                    <a:pt x="348107" y="237667"/>
                  </a:lnTo>
                  <a:lnTo>
                    <a:pt x="341718" y="240957"/>
                  </a:lnTo>
                  <a:lnTo>
                    <a:pt x="336626" y="245960"/>
                  </a:lnTo>
                  <a:lnTo>
                    <a:pt x="333209" y="252298"/>
                  </a:lnTo>
                  <a:lnTo>
                    <a:pt x="33185" y="252298"/>
                  </a:lnTo>
                  <a:lnTo>
                    <a:pt x="30111" y="255384"/>
                  </a:lnTo>
                  <a:lnTo>
                    <a:pt x="30111" y="265023"/>
                  </a:lnTo>
                  <a:lnTo>
                    <a:pt x="33185" y="268097"/>
                  </a:lnTo>
                  <a:lnTo>
                    <a:pt x="333209" y="268097"/>
                  </a:lnTo>
                  <a:lnTo>
                    <a:pt x="336626" y="274447"/>
                  </a:lnTo>
                  <a:lnTo>
                    <a:pt x="341718" y="279450"/>
                  </a:lnTo>
                  <a:lnTo>
                    <a:pt x="348107" y="282727"/>
                  </a:lnTo>
                  <a:lnTo>
                    <a:pt x="355460" y="283908"/>
                  </a:lnTo>
                  <a:lnTo>
                    <a:pt x="362813" y="282727"/>
                  </a:lnTo>
                  <a:lnTo>
                    <a:pt x="369214" y="279450"/>
                  </a:lnTo>
                  <a:lnTo>
                    <a:pt x="374294" y="274447"/>
                  </a:lnTo>
                  <a:lnTo>
                    <a:pt x="377710" y="268097"/>
                  </a:lnTo>
                  <a:lnTo>
                    <a:pt x="408520" y="268097"/>
                  </a:lnTo>
                  <a:lnTo>
                    <a:pt x="411619" y="265023"/>
                  </a:lnTo>
                  <a:lnTo>
                    <a:pt x="411619" y="255384"/>
                  </a:lnTo>
                  <a:close/>
                </a:path>
                <a:path w="442595" h="316229">
                  <a:moveTo>
                    <a:pt x="442366" y="3543"/>
                  </a:moveTo>
                  <a:lnTo>
                    <a:pt x="438823" y="0"/>
                  </a:lnTo>
                  <a:lnTo>
                    <a:pt x="426580" y="0"/>
                  </a:lnTo>
                  <a:lnTo>
                    <a:pt x="426580" y="15824"/>
                  </a:lnTo>
                  <a:lnTo>
                    <a:pt x="426580" y="300202"/>
                  </a:lnTo>
                  <a:lnTo>
                    <a:pt x="15786" y="300202"/>
                  </a:lnTo>
                  <a:lnTo>
                    <a:pt x="15786" y="15824"/>
                  </a:lnTo>
                  <a:lnTo>
                    <a:pt x="426580" y="15824"/>
                  </a:lnTo>
                  <a:lnTo>
                    <a:pt x="426580" y="0"/>
                  </a:lnTo>
                  <a:lnTo>
                    <a:pt x="3530" y="0"/>
                  </a:lnTo>
                  <a:lnTo>
                    <a:pt x="0" y="3543"/>
                  </a:lnTo>
                  <a:lnTo>
                    <a:pt x="0" y="312458"/>
                  </a:lnTo>
                  <a:lnTo>
                    <a:pt x="3530" y="315988"/>
                  </a:lnTo>
                  <a:lnTo>
                    <a:pt x="438823" y="315988"/>
                  </a:lnTo>
                  <a:lnTo>
                    <a:pt x="442366" y="312458"/>
                  </a:lnTo>
                  <a:lnTo>
                    <a:pt x="442366" y="300202"/>
                  </a:lnTo>
                  <a:lnTo>
                    <a:pt x="442366" y="15824"/>
                  </a:lnTo>
                  <a:lnTo>
                    <a:pt x="442366" y="3543"/>
                  </a:lnTo>
                  <a:close/>
                </a:path>
              </a:pathLst>
            </a:custGeom>
            <a:solidFill>
              <a:srgbClr val="164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801629" y="3737198"/>
              <a:ext cx="128079" cy="1421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3555997" y="1531085"/>
            <a:ext cx="619760" cy="619760"/>
            <a:chOff x="3555997" y="1531085"/>
            <a:chExt cx="619760" cy="619760"/>
          </a:xfrm>
        </p:grpSpPr>
        <p:sp>
          <p:nvSpPr>
            <p:cNvPr id="37" name="object 37"/>
            <p:cNvSpPr/>
            <p:nvPr/>
          </p:nvSpPr>
          <p:spPr>
            <a:xfrm>
              <a:off x="3555997" y="1531085"/>
              <a:ext cx="619760" cy="619760"/>
            </a:xfrm>
            <a:custGeom>
              <a:avLst/>
              <a:gdLst/>
              <a:ahLst/>
              <a:cxnLst/>
              <a:rect l="l" t="t" r="r" b="b"/>
              <a:pathLst>
                <a:path w="619760" h="619760">
                  <a:moveTo>
                    <a:pt x="309664" y="0"/>
                  </a:moveTo>
                  <a:lnTo>
                    <a:pt x="263905" y="3357"/>
                  </a:lnTo>
                  <a:lnTo>
                    <a:pt x="220230" y="13111"/>
                  </a:lnTo>
                  <a:lnTo>
                    <a:pt x="179119" y="28781"/>
                  </a:lnTo>
                  <a:lnTo>
                    <a:pt x="141050" y="49889"/>
                  </a:lnTo>
                  <a:lnTo>
                    <a:pt x="106503" y="75956"/>
                  </a:lnTo>
                  <a:lnTo>
                    <a:pt x="75956" y="106503"/>
                  </a:lnTo>
                  <a:lnTo>
                    <a:pt x="49889" y="141050"/>
                  </a:lnTo>
                  <a:lnTo>
                    <a:pt x="28781" y="179119"/>
                  </a:lnTo>
                  <a:lnTo>
                    <a:pt x="13111" y="220230"/>
                  </a:lnTo>
                  <a:lnTo>
                    <a:pt x="3357" y="263905"/>
                  </a:lnTo>
                  <a:lnTo>
                    <a:pt x="0" y="309664"/>
                  </a:lnTo>
                  <a:lnTo>
                    <a:pt x="3357" y="355422"/>
                  </a:lnTo>
                  <a:lnTo>
                    <a:pt x="13111" y="399097"/>
                  </a:lnTo>
                  <a:lnTo>
                    <a:pt x="28781" y="440208"/>
                  </a:lnTo>
                  <a:lnTo>
                    <a:pt x="49889" y="478277"/>
                  </a:lnTo>
                  <a:lnTo>
                    <a:pt x="75956" y="512824"/>
                  </a:lnTo>
                  <a:lnTo>
                    <a:pt x="106503" y="543371"/>
                  </a:lnTo>
                  <a:lnTo>
                    <a:pt x="141050" y="569438"/>
                  </a:lnTo>
                  <a:lnTo>
                    <a:pt x="179119" y="590546"/>
                  </a:lnTo>
                  <a:lnTo>
                    <a:pt x="220230" y="606216"/>
                  </a:lnTo>
                  <a:lnTo>
                    <a:pt x="263905" y="615970"/>
                  </a:lnTo>
                  <a:lnTo>
                    <a:pt x="309664" y="619328"/>
                  </a:lnTo>
                  <a:lnTo>
                    <a:pt x="355422" y="615970"/>
                  </a:lnTo>
                  <a:lnTo>
                    <a:pt x="399097" y="606216"/>
                  </a:lnTo>
                  <a:lnTo>
                    <a:pt x="440208" y="590546"/>
                  </a:lnTo>
                  <a:lnTo>
                    <a:pt x="478277" y="569438"/>
                  </a:lnTo>
                  <a:lnTo>
                    <a:pt x="512824" y="543371"/>
                  </a:lnTo>
                  <a:lnTo>
                    <a:pt x="543371" y="512824"/>
                  </a:lnTo>
                  <a:lnTo>
                    <a:pt x="569438" y="478277"/>
                  </a:lnTo>
                  <a:lnTo>
                    <a:pt x="590546" y="440208"/>
                  </a:lnTo>
                  <a:lnTo>
                    <a:pt x="606216" y="399097"/>
                  </a:lnTo>
                  <a:lnTo>
                    <a:pt x="615970" y="355422"/>
                  </a:lnTo>
                  <a:lnTo>
                    <a:pt x="619328" y="309664"/>
                  </a:lnTo>
                  <a:lnTo>
                    <a:pt x="615970" y="263905"/>
                  </a:lnTo>
                  <a:lnTo>
                    <a:pt x="606216" y="220230"/>
                  </a:lnTo>
                  <a:lnTo>
                    <a:pt x="590546" y="179119"/>
                  </a:lnTo>
                  <a:lnTo>
                    <a:pt x="569438" y="141050"/>
                  </a:lnTo>
                  <a:lnTo>
                    <a:pt x="543371" y="106503"/>
                  </a:lnTo>
                  <a:lnTo>
                    <a:pt x="512824" y="75956"/>
                  </a:lnTo>
                  <a:lnTo>
                    <a:pt x="478277" y="49889"/>
                  </a:lnTo>
                  <a:lnTo>
                    <a:pt x="440208" y="28781"/>
                  </a:lnTo>
                  <a:lnTo>
                    <a:pt x="399097" y="13111"/>
                  </a:lnTo>
                  <a:lnTo>
                    <a:pt x="355422" y="3357"/>
                  </a:lnTo>
                  <a:lnTo>
                    <a:pt x="3096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757161" y="1616831"/>
              <a:ext cx="216890" cy="25302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745712" y="1608492"/>
              <a:ext cx="240029" cy="464820"/>
            </a:xfrm>
            <a:custGeom>
              <a:avLst/>
              <a:gdLst/>
              <a:ahLst/>
              <a:cxnLst/>
              <a:rect l="l" t="t" r="r" b="b"/>
              <a:pathLst>
                <a:path w="240029" h="464819">
                  <a:moveTo>
                    <a:pt x="153492" y="56438"/>
                  </a:moveTo>
                  <a:lnTo>
                    <a:pt x="148450" y="51396"/>
                  </a:lnTo>
                  <a:lnTo>
                    <a:pt x="142303" y="51396"/>
                  </a:lnTo>
                  <a:lnTo>
                    <a:pt x="91452" y="51396"/>
                  </a:lnTo>
                  <a:lnTo>
                    <a:pt x="86410" y="56438"/>
                  </a:lnTo>
                  <a:lnTo>
                    <a:pt x="86410" y="68732"/>
                  </a:lnTo>
                  <a:lnTo>
                    <a:pt x="91452" y="73761"/>
                  </a:lnTo>
                  <a:lnTo>
                    <a:pt x="148450" y="73761"/>
                  </a:lnTo>
                  <a:lnTo>
                    <a:pt x="153492" y="68732"/>
                  </a:lnTo>
                  <a:lnTo>
                    <a:pt x="153492" y="56438"/>
                  </a:lnTo>
                  <a:close/>
                </a:path>
                <a:path w="240029" h="464819">
                  <a:moveTo>
                    <a:pt x="239890" y="53225"/>
                  </a:moveTo>
                  <a:lnTo>
                    <a:pt x="235699" y="32524"/>
                  </a:lnTo>
                  <a:lnTo>
                    <a:pt x="225018" y="16687"/>
                  </a:lnTo>
                  <a:lnTo>
                    <a:pt x="224282" y="15608"/>
                  </a:lnTo>
                  <a:lnTo>
                    <a:pt x="223240" y="14909"/>
                  </a:lnTo>
                  <a:lnTo>
                    <a:pt x="223240" y="53225"/>
                  </a:lnTo>
                  <a:lnTo>
                    <a:pt x="223240" y="411302"/>
                  </a:lnTo>
                  <a:lnTo>
                    <a:pt x="220357" y="425500"/>
                  </a:lnTo>
                  <a:lnTo>
                    <a:pt x="212521" y="437108"/>
                  </a:lnTo>
                  <a:lnTo>
                    <a:pt x="200901" y="444944"/>
                  </a:lnTo>
                  <a:lnTo>
                    <a:pt x="186702" y="447814"/>
                  </a:lnTo>
                  <a:lnTo>
                    <a:pt x="53213" y="447814"/>
                  </a:lnTo>
                  <a:lnTo>
                    <a:pt x="39001" y="444944"/>
                  </a:lnTo>
                  <a:lnTo>
                    <a:pt x="27381" y="437108"/>
                  </a:lnTo>
                  <a:lnTo>
                    <a:pt x="19545" y="425500"/>
                  </a:lnTo>
                  <a:lnTo>
                    <a:pt x="16675" y="411302"/>
                  </a:lnTo>
                  <a:lnTo>
                    <a:pt x="16675" y="53225"/>
                  </a:lnTo>
                  <a:lnTo>
                    <a:pt x="19545" y="39014"/>
                  </a:lnTo>
                  <a:lnTo>
                    <a:pt x="27381" y="27406"/>
                  </a:lnTo>
                  <a:lnTo>
                    <a:pt x="39001" y="19570"/>
                  </a:lnTo>
                  <a:lnTo>
                    <a:pt x="53213" y="16687"/>
                  </a:lnTo>
                  <a:lnTo>
                    <a:pt x="186702" y="16687"/>
                  </a:lnTo>
                  <a:lnTo>
                    <a:pt x="200901" y="19570"/>
                  </a:lnTo>
                  <a:lnTo>
                    <a:pt x="212521" y="27406"/>
                  </a:lnTo>
                  <a:lnTo>
                    <a:pt x="220357" y="39014"/>
                  </a:lnTo>
                  <a:lnTo>
                    <a:pt x="223240" y="53225"/>
                  </a:lnTo>
                  <a:lnTo>
                    <a:pt x="223240" y="14909"/>
                  </a:lnTo>
                  <a:lnTo>
                    <a:pt x="207378" y="4191"/>
                  </a:lnTo>
                  <a:lnTo>
                    <a:pt x="186702" y="0"/>
                  </a:lnTo>
                  <a:lnTo>
                    <a:pt x="53213" y="0"/>
                  </a:lnTo>
                  <a:lnTo>
                    <a:pt x="32512" y="4191"/>
                  </a:lnTo>
                  <a:lnTo>
                    <a:pt x="15595" y="15608"/>
                  </a:lnTo>
                  <a:lnTo>
                    <a:pt x="4178" y="32524"/>
                  </a:lnTo>
                  <a:lnTo>
                    <a:pt x="0" y="53225"/>
                  </a:lnTo>
                  <a:lnTo>
                    <a:pt x="0" y="411302"/>
                  </a:lnTo>
                  <a:lnTo>
                    <a:pt x="4178" y="431990"/>
                  </a:lnTo>
                  <a:lnTo>
                    <a:pt x="15595" y="448906"/>
                  </a:lnTo>
                  <a:lnTo>
                    <a:pt x="32512" y="460311"/>
                  </a:lnTo>
                  <a:lnTo>
                    <a:pt x="53213" y="464502"/>
                  </a:lnTo>
                  <a:lnTo>
                    <a:pt x="186702" y="464502"/>
                  </a:lnTo>
                  <a:lnTo>
                    <a:pt x="207378" y="460311"/>
                  </a:lnTo>
                  <a:lnTo>
                    <a:pt x="224282" y="448906"/>
                  </a:lnTo>
                  <a:lnTo>
                    <a:pt x="225018" y="447814"/>
                  </a:lnTo>
                  <a:lnTo>
                    <a:pt x="235699" y="431990"/>
                  </a:lnTo>
                  <a:lnTo>
                    <a:pt x="239890" y="411302"/>
                  </a:lnTo>
                  <a:lnTo>
                    <a:pt x="239890" y="53225"/>
                  </a:lnTo>
                  <a:close/>
                </a:path>
              </a:pathLst>
            </a:custGeom>
            <a:solidFill>
              <a:srgbClr val="164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F06E23B-142C-4739-ADC5-9714594FB9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3462527"/>
            <a:ext cx="3127248" cy="339547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AEA6E16-90D3-4486-9808-CED53D47CE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1562"/>
            <a:ext cx="3127248" cy="3395472"/>
          </a:xfrm>
          <a:prstGeom prst="rect">
            <a:avLst/>
          </a:prstGeom>
        </p:spPr>
      </p:pic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4122CC9A-CF09-45D2-8FF4-5773EA3C4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38100">
              <a:lnSpc>
                <a:spcPts val="1030"/>
              </a:lnSpc>
            </a:pPr>
            <a:fld id="{81D60167-4931-47E6-BA6A-407CBD079E47}" type="slidenum">
              <a:rPr lang="en-US" smtClean="0"/>
              <a:t>5</a:t>
            </a:fld>
            <a:endParaRPr lang="en-US" dirty="0"/>
          </a:p>
        </p:txBody>
      </p:sp>
      <p:sp>
        <p:nvSpPr>
          <p:cNvPr id="26" name="object 26"/>
          <p:cNvSpPr txBox="1">
            <a:spLocks noGrp="1"/>
          </p:cNvSpPr>
          <p:nvPr>
            <p:ph type="title" idx="4294967295"/>
          </p:nvPr>
        </p:nvSpPr>
        <p:spPr>
          <a:xfrm>
            <a:off x="3528392" y="811213"/>
            <a:ext cx="4922838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/>
              <a:t>Added support to </a:t>
            </a:r>
            <a:r>
              <a:rPr spc="-5" dirty="0"/>
              <a:t>help </a:t>
            </a:r>
            <a:r>
              <a:rPr dirty="0"/>
              <a:t>you</a:t>
            </a:r>
            <a:r>
              <a:rPr spc="-60" dirty="0"/>
              <a:t> </a:t>
            </a:r>
            <a:r>
              <a:rPr spc="-5" dirty="0"/>
              <a:t>thrive</a:t>
            </a:r>
            <a:r>
              <a:rPr sz="1950" spc="-7" baseline="34188" dirty="0"/>
              <a:t>1</a:t>
            </a:r>
            <a:endParaRPr sz="1950" baseline="34188" dirty="0"/>
          </a:p>
        </p:txBody>
      </p:sp>
      <p:sp>
        <p:nvSpPr>
          <p:cNvPr id="29" name="object 29"/>
          <p:cNvSpPr txBox="1"/>
          <p:nvPr/>
        </p:nvSpPr>
        <p:spPr>
          <a:xfrm>
            <a:off x="4366279" y="1571804"/>
            <a:ext cx="2249805" cy="523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sz="1600" dirty="0">
                <a:solidFill>
                  <a:srgbClr val="000101"/>
                </a:solidFill>
                <a:latin typeface="Arial"/>
                <a:cs typeface="Arial"/>
              </a:rPr>
              <a:t>Self-care </a:t>
            </a:r>
            <a:r>
              <a:rPr sz="1600" spc="-5" dirty="0">
                <a:solidFill>
                  <a:srgbClr val="000101"/>
                </a:solidFill>
                <a:latin typeface="Arial"/>
                <a:cs typeface="Arial"/>
              </a:rPr>
              <a:t>apps,</a:t>
            </a:r>
            <a:r>
              <a:rPr sz="1600" spc="-95" dirty="0">
                <a:solidFill>
                  <a:srgbClr val="000101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101"/>
                </a:solidFill>
                <a:latin typeface="Arial"/>
                <a:cs typeface="Arial"/>
              </a:rPr>
              <a:t>including  Calm and</a:t>
            </a:r>
            <a:r>
              <a:rPr sz="1600" spc="-35" dirty="0">
                <a:solidFill>
                  <a:srgbClr val="000101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0101"/>
                </a:solidFill>
                <a:latin typeface="Arial"/>
                <a:cs typeface="Arial"/>
              </a:rPr>
              <a:t>myStrength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568658" y="1571804"/>
            <a:ext cx="2632075" cy="523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 marR="30480">
              <a:lnSpc>
                <a:spcPct val="104200"/>
              </a:lnSpc>
              <a:spcBef>
                <a:spcPts val="20"/>
              </a:spcBef>
            </a:pPr>
            <a:r>
              <a:rPr sz="1600" dirty="0">
                <a:solidFill>
                  <a:srgbClr val="000101"/>
                </a:solidFill>
                <a:latin typeface="Arial"/>
                <a:cs typeface="Arial"/>
              </a:rPr>
              <a:t>On-site </a:t>
            </a:r>
            <a:r>
              <a:rPr sz="1600" spc="-5" dirty="0">
                <a:solidFill>
                  <a:srgbClr val="000101"/>
                </a:solidFill>
                <a:latin typeface="Arial"/>
                <a:cs typeface="Arial"/>
              </a:rPr>
              <a:t>health education  </a:t>
            </a:r>
            <a:r>
              <a:rPr sz="1600" dirty="0">
                <a:solidFill>
                  <a:srgbClr val="000101"/>
                </a:solidFill>
                <a:latin typeface="Arial"/>
                <a:cs typeface="Arial"/>
              </a:rPr>
              <a:t>classes </a:t>
            </a:r>
            <a:r>
              <a:rPr sz="1600" spc="-5" dirty="0">
                <a:solidFill>
                  <a:srgbClr val="000101"/>
                </a:solidFill>
                <a:latin typeface="Arial"/>
                <a:cs typeface="Arial"/>
              </a:rPr>
              <a:t>and </a:t>
            </a:r>
            <a:r>
              <a:rPr sz="1600" dirty="0">
                <a:solidFill>
                  <a:srgbClr val="000101"/>
                </a:solidFill>
                <a:latin typeface="Arial"/>
                <a:cs typeface="Arial"/>
              </a:rPr>
              <a:t>support</a:t>
            </a:r>
            <a:r>
              <a:rPr sz="1600" spc="-85" dirty="0">
                <a:solidFill>
                  <a:srgbClr val="000101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101"/>
                </a:solidFill>
                <a:latin typeface="Arial"/>
                <a:cs typeface="Arial"/>
              </a:rPr>
              <a:t>groups</a:t>
            </a:r>
            <a:r>
              <a:rPr sz="1500" spc="-7" baseline="27777" dirty="0">
                <a:solidFill>
                  <a:srgbClr val="000101"/>
                </a:solidFill>
                <a:latin typeface="Arial"/>
                <a:cs typeface="Arial"/>
              </a:rPr>
              <a:t>2</a:t>
            </a:r>
            <a:endParaRPr sz="1500" baseline="27777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366279" y="4525290"/>
            <a:ext cx="3378835" cy="777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sz="1600" spc="-5" dirty="0">
                <a:solidFill>
                  <a:srgbClr val="000101"/>
                </a:solidFill>
                <a:latin typeface="Arial"/>
                <a:cs typeface="Arial"/>
              </a:rPr>
              <a:t>Reduced </a:t>
            </a:r>
            <a:r>
              <a:rPr sz="1600" dirty="0">
                <a:solidFill>
                  <a:srgbClr val="000101"/>
                </a:solidFill>
                <a:latin typeface="Arial"/>
                <a:cs typeface="Arial"/>
              </a:rPr>
              <a:t>rates </a:t>
            </a:r>
            <a:r>
              <a:rPr sz="1600" spc="-5" dirty="0">
                <a:solidFill>
                  <a:srgbClr val="000101"/>
                </a:solidFill>
                <a:latin typeface="Arial"/>
                <a:cs typeface="Arial"/>
              </a:rPr>
              <a:t>on </a:t>
            </a:r>
            <a:r>
              <a:rPr sz="1600" dirty="0">
                <a:solidFill>
                  <a:srgbClr val="000101"/>
                </a:solidFill>
                <a:latin typeface="Arial"/>
                <a:cs typeface="Arial"/>
              </a:rPr>
              <a:t>specialty care  </a:t>
            </a:r>
            <a:r>
              <a:rPr sz="1600" spc="-20" dirty="0">
                <a:solidFill>
                  <a:srgbClr val="000101"/>
                </a:solidFill>
                <a:latin typeface="Arial"/>
                <a:cs typeface="Arial"/>
              </a:rPr>
              <a:t>services </a:t>
            </a:r>
            <a:r>
              <a:rPr sz="1600" spc="-15" dirty="0">
                <a:solidFill>
                  <a:srgbClr val="000101"/>
                </a:solidFill>
                <a:latin typeface="Arial"/>
                <a:cs typeface="Arial"/>
              </a:rPr>
              <a:t>like </a:t>
            </a:r>
            <a:r>
              <a:rPr sz="1600" spc="-20" dirty="0">
                <a:solidFill>
                  <a:srgbClr val="000101"/>
                </a:solidFill>
                <a:latin typeface="Arial"/>
                <a:cs typeface="Arial"/>
              </a:rPr>
              <a:t>acupuncture, chiropractic  </a:t>
            </a:r>
            <a:r>
              <a:rPr sz="1600" dirty="0">
                <a:solidFill>
                  <a:srgbClr val="000101"/>
                </a:solidFill>
                <a:latin typeface="Arial"/>
                <a:cs typeface="Arial"/>
              </a:rPr>
              <a:t>care, </a:t>
            </a:r>
            <a:r>
              <a:rPr sz="1600" spc="-5" dirty="0">
                <a:solidFill>
                  <a:srgbClr val="000101"/>
                </a:solidFill>
                <a:latin typeface="Arial"/>
                <a:cs typeface="Arial"/>
              </a:rPr>
              <a:t>and </a:t>
            </a:r>
            <a:r>
              <a:rPr sz="1600" dirty="0">
                <a:solidFill>
                  <a:srgbClr val="000101"/>
                </a:solidFill>
                <a:latin typeface="Arial"/>
                <a:cs typeface="Arial"/>
              </a:rPr>
              <a:t>massage</a:t>
            </a:r>
            <a:r>
              <a:rPr sz="1600" spc="-20" dirty="0">
                <a:solidFill>
                  <a:srgbClr val="000101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0101"/>
                </a:solidFill>
                <a:latin typeface="Arial"/>
                <a:cs typeface="Arial"/>
              </a:rPr>
              <a:t>therapy</a:t>
            </a:r>
            <a:endParaRPr sz="1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66279" y="2694458"/>
            <a:ext cx="26079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000101"/>
                </a:solidFill>
                <a:latin typeface="Arial"/>
                <a:cs typeface="Arial"/>
              </a:rPr>
              <a:t>Wellness </a:t>
            </a:r>
            <a:r>
              <a:rPr sz="1600" dirty="0">
                <a:solidFill>
                  <a:srgbClr val="000101"/>
                </a:solidFill>
                <a:latin typeface="Arial"/>
                <a:cs typeface="Arial"/>
              </a:rPr>
              <a:t>coaching </a:t>
            </a:r>
            <a:r>
              <a:rPr sz="1600" spc="-5" dirty="0">
                <a:solidFill>
                  <a:srgbClr val="000101"/>
                </a:solidFill>
                <a:latin typeface="Arial"/>
                <a:cs typeface="Arial"/>
              </a:rPr>
              <a:t>by</a:t>
            </a:r>
            <a:r>
              <a:rPr sz="1600" spc="-70" dirty="0">
                <a:solidFill>
                  <a:srgbClr val="000101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101"/>
                </a:solidFill>
                <a:latin typeface="Arial"/>
                <a:cs typeface="Arial"/>
              </a:rPr>
              <a:t>phone</a:t>
            </a:r>
            <a:endParaRPr sz="16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568658" y="2694458"/>
            <a:ext cx="25184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00101"/>
                </a:solidFill>
                <a:latin typeface="Arial"/>
                <a:cs typeface="Arial"/>
              </a:rPr>
              <a:t>Seasonal farmers</a:t>
            </a:r>
            <a:r>
              <a:rPr sz="1600" spc="-50" dirty="0">
                <a:solidFill>
                  <a:srgbClr val="000101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101"/>
                </a:solidFill>
                <a:latin typeface="Arial"/>
                <a:cs typeface="Arial"/>
              </a:rPr>
              <a:t>markets</a:t>
            </a:r>
            <a:r>
              <a:rPr sz="1500" spc="-7" baseline="33333" dirty="0">
                <a:solidFill>
                  <a:srgbClr val="000101"/>
                </a:solidFill>
                <a:latin typeface="Arial"/>
                <a:cs typeface="Arial"/>
              </a:rPr>
              <a:t>3</a:t>
            </a:r>
            <a:endParaRPr sz="1500" baseline="33333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366279" y="3454367"/>
            <a:ext cx="2566035" cy="777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sz="1600" dirty="0">
                <a:solidFill>
                  <a:srgbClr val="000101"/>
                </a:solidFill>
                <a:latin typeface="Arial"/>
                <a:cs typeface="Arial"/>
              </a:rPr>
              <a:t>Online </a:t>
            </a:r>
            <a:r>
              <a:rPr sz="1600" spc="-5" dirty="0">
                <a:solidFill>
                  <a:srgbClr val="000101"/>
                </a:solidFill>
                <a:latin typeface="Arial"/>
                <a:cs typeface="Arial"/>
              </a:rPr>
              <a:t>healthy lifestyle  programs, </a:t>
            </a:r>
            <a:r>
              <a:rPr sz="1600" dirty="0">
                <a:solidFill>
                  <a:srgbClr val="000101"/>
                </a:solidFill>
                <a:latin typeface="Arial"/>
                <a:cs typeface="Arial"/>
              </a:rPr>
              <a:t>videos,</a:t>
            </a:r>
            <a:r>
              <a:rPr sz="1600" spc="-90" dirty="0">
                <a:solidFill>
                  <a:srgbClr val="000101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101"/>
                </a:solidFill>
                <a:latin typeface="Arial"/>
                <a:cs typeface="Arial"/>
              </a:rPr>
              <a:t>podcasts,  </a:t>
            </a:r>
            <a:r>
              <a:rPr sz="1600" dirty="0">
                <a:solidFill>
                  <a:srgbClr val="000101"/>
                </a:solidFill>
                <a:latin typeface="Arial"/>
                <a:cs typeface="Arial"/>
              </a:rPr>
              <a:t>recipes, </a:t>
            </a:r>
            <a:r>
              <a:rPr sz="1600" spc="-5" dirty="0">
                <a:solidFill>
                  <a:srgbClr val="000101"/>
                </a:solidFill>
                <a:latin typeface="Arial"/>
                <a:cs typeface="Arial"/>
              </a:rPr>
              <a:t>and</a:t>
            </a:r>
            <a:r>
              <a:rPr sz="1600" spc="-20" dirty="0">
                <a:solidFill>
                  <a:srgbClr val="000101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0101"/>
                </a:solidFill>
                <a:latin typeface="Arial"/>
                <a:cs typeface="Arial"/>
              </a:rPr>
              <a:t>more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594058" y="3454367"/>
            <a:ext cx="2866422" cy="7539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00101"/>
                </a:solidFill>
                <a:latin typeface="Arial"/>
                <a:cs typeface="Arial"/>
              </a:rPr>
              <a:t>Find</a:t>
            </a:r>
            <a:r>
              <a:rPr sz="1600" spc="-5" dirty="0">
                <a:solidFill>
                  <a:srgbClr val="000101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0101"/>
                </a:solidFill>
                <a:latin typeface="Arial"/>
                <a:cs typeface="Arial"/>
              </a:rPr>
              <a:t>convenient</a:t>
            </a:r>
            <a:endParaRPr sz="1600" dirty="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r>
              <a:rPr sz="1600" dirty="0">
                <a:solidFill>
                  <a:srgbClr val="000101"/>
                </a:solidFill>
                <a:latin typeface="Arial"/>
                <a:cs typeface="Arial"/>
              </a:rPr>
              <a:t>Kaiser Permanente care</a:t>
            </a:r>
            <a:r>
              <a:rPr lang="en-US" sz="1600" dirty="0">
                <a:solidFill>
                  <a:srgbClr val="000101"/>
                </a:solidFill>
                <a:latin typeface="Arial"/>
                <a:cs typeface="Arial"/>
              </a:rPr>
              <a:t> </a:t>
            </a:r>
            <a:br>
              <a:rPr lang="en-US" sz="1600" dirty="0">
                <a:solidFill>
                  <a:srgbClr val="000101"/>
                </a:solidFill>
                <a:latin typeface="Arial"/>
                <a:cs typeface="Arial"/>
              </a:rPr>
            </a:br>
            <a:r>
              <a:rPr sz="1600" spc="-5" dirty="0">
                <a:solidFill>
                  <a:srgbClr val="000101"/>
                </a:solidFill>
                <a:latin typeface="Arial"/>
                <a:cs typeface="Arial"/>
              </a:rPr>
              <a:t>near </a:t>
            </a:r>
            <a:r>
              <a:rPr sz="1600" dirty="0">
                <a:solidFill>
                  <a:srgbClr val="000101"/>
                </a:solidFill>
                <a:latin typeface="Arial"/>
                <a:cs typeface="Arial"/>
              </a:rPr>
              <a:t>you </a:t>
            </a:r>
            <a:r>
              <a:rPr sz="1600" spc="-5" dirty="0">
                <a:solidFill>
                  <a:srgbClr val="000101"/>
                </a:solidFill>
                <a:latin typeface="Arial"/>
                <a:cs typeface="Arial"/>
              </a:rPr>
              <a:t>at</a:t>
            </a:r>
            <a:r>
              <a:rPr sz="1600" spc="-90" dirty="0">
                <a:solidFill>
                  <a:srgbClr val="000101"/>
                </a:solidFill>
                <a:latin typeface="Arial"/>
                <a:cs typeface="Arial"/>
              </a:rPr>
              <a:t> </a:t>
            </a:r>
            <a:r>
              <a:rPr lang="en-US" sz="1600" b="1" spc="-5" dirty="0">
                <a:solidFill>
                  <a:srgbClr val="000101"/>
                </a:solidFill>
                <a:latin typeface="Arial"/>
                <a:cs typeface="Arial"/>
              </a:rPr>
              <a:t>k</a:t>
            </a:r>
            <a:r>
              <a:rPr sz="1600" b="1" spc="-5" dirty="0">
                <a:solidFill>
                  <a:srgbClr val="000101"/>
                </a:solidFill>
                <a:latin typeface="Arial"/>
                <a:cs typeface="Arial"/>
              </a:rPr>
              <a:t>p.org/facilities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551844" y="5572763"/>
            <a:ext cx="7603490" cy="4990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664" marR="30480" indent="-76200" algn="just">
              <a:lnSpc>
                <a:spcPct val="108300"/>
              </a:lnSpc>
              <a:spcBef>
                <a:spcPts val="100"/>
              </a:spcBef>
            </a:pPr>
            <a:r>
              <a:rPr sz="1500" spc="44" baseline="16666" dirty="0">
                <a:solidFill>
                  <a:srgbClr val="414042"/>
                </a:solidFill>
                <a:latin typeface="Arial"/>
                <a:cs typeface="Arial"/>
              </a:rPr>
              <a:t>1</a:t>
            </a:r>
            <a:r>
              <a:rPr sz="1000" spc="30" dirty="0">
                <a:solidFill>
                  <a:srgbClr val="414042"/>
                </a:solidFill>
                <a:latin typeface="Arial"/>
                <a:cs typeface="Arial"/>
              </a:rPr>
              <a:t>These </a:t>
            </a:r>
            <a:r>
              <a:rPr sz="1000" spc="35" dirty="0">
                <a:solidFill>
                  <a:srgbClr val="414042"/>
                </a:solidFill>
                <a:latin typeface="Arial"/>
                <a:cs typeface="Arial"/>
              </a:rPr>
              <a:t>services </a:t>
            </a:r>
            <a:r>
              <a:rPr sz="1000" spc="25" dirty="0">
                <a:solidFill>
                  <a:srgbClr val="414042"/>
                </a:solidFill>
                <a:latin typeface="Arial"/>
                <a:cs typeface="Arial"/>
              </a:rPr>
              <a:t>aren’t </a:t>
            </a:r>
            <a:r>
              <a:rPr sz="1000" spc="30" dirty="0">
                <a:solidFill>
                  <a:srgbClr val="414042"/>
                </a:solidFill>
                <a:latin typeface="Arial"/>
                <a:cs typeface="Arial"/>
              </a:rPr>
              <a:t>covered </a:t>
            </a:r>
            <a:r>
              <a:rPr sz="1000" spc="25" dirty="0">
                <a:solidFill>
                  <a:srgbClr val="414042"/>
                </a:solidFill>
                <a:latin typeface="Arial"/>
                <a:cs typeface="Arial"/>
              </a:rPr>
              <a:t>under </a:t>
            </a:r>
            <a:r>
              <a:rPr sz="1000" spc="30" dirty="0">
                <a:solidFill>
                  <a:srgbClr val="414042"/>
                </a:solidFill>
                <a:latin typeface="Arial"/>
                <a:cs typeface="Arial"/>
              </a:rPr>
              <a:t>your </a:t>
            </a:r>
            <a:r>
              <a:rPr sz="1000" spc="25" dirty="0">
                <a:solidFill>
                  <a:srgbClr val="414042"/>
                </a:solidFill>
                <a:latin typeface="Arial"/>
                <a:cs typeface="Arial"/>
              </a:rPr>
              <a:t>health plan </a:t>
            </a:r>
            <a:r>
              <a:rPr sz="1000" spc="30" dirty="0">
                <a:solidFill>
                  <a:srgbClr val="414042"/>
                </a:solidFill>
                <a:latin typeface="Arial"/>
                <a:cs typeface="Arial"/>
              </a:rPr>
              <a:t>benefits </a:t>
            </a:r>
            <a:r>
              <a:rPr sz="1000" spc="2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000" spc="25" dirty="0">
                <a:solidFill>
                  <a:srgbClr val="414042"/>
                </a:solidFill>
                <a:latin typeface="Arial"/>
                <a:cs typeface="Arial"/>
              </a:rPr>
              <a:t>aren’t </a:t>
            </a:r>
            <a:r>
              <a:rPr sz="1000" spc="30" dirty="0">
                <a:solidFill>
                  <a:srgbClr val="414042"/>
                </a:solidFill>
                <a:latin typeface="Arial"/>
                <a:cs typeface="Arial"/>
              </a:rPr>
              <a:t>subject </a:t>
            </a:r>
            <a:r>
              <a:rPr sz="1000" spc="20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000" spc="25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000" spc="30" dirty="0">
                <a:solidFill>
                  <a:srgbClr val="414042"/>
                </a:solidFill>
                <a:latin typeface="Arial"/>
                <a:cs typeface="Arial"/>
              </a:rPr>
              <a:t>terms </a:t>
            </a:r>
            <a:r>
              <a:rPr sz="1000" spc="25" dirty="0">
                <a:solidFill>
                  <a:srgbClr val="414042"/>
                </a:solidFill>
                <a:latin typeface="Arial"/>
                <a:cs typeface="Arial"/>
              </a:rPr>
              <a:t>set </a:t>
            </a:r>
            <a:r>
              <a:rPr sz="1000" spc="30" dirty="0">
                <a:solidFill>
                  <a:srgbClr val="414042"/>
                </a:solidFill>
                <a:latin typeface="Arial"/>
                <a:cs typeface="Arial"/>
              </a:rPr>
              <a:t>forth </a:t>
            </a:r>
            <a:r>
              <a:rPr sz="1000" spc="15" dirty="0">
                <a:solidFill>
                  <a:srgbClr val="414042"/>
                </a:solidFill>
                <a:latin typeface="Arial"/>
                <a:cs typeface="Arial"/>
              </a:rPr>
              <a:t>in </a:t>
            </a:r>
            <a:r>
              <a:rPr sz="1000" spc="30" dirty="0">
                <a:solidFill>
                  <a:srgbClr val="414042"/>
                </a:solidFill>
                <a:latin typeface="Arial"/>
                <a:cs typeface="Arial"/>
              </a:rPr>
              <a:t>your </a:t>
            </a:r>
            <a:r>
              <a:rPr sz="1000" spc="35" dirty="0">
                <a:solidFill>
                  <a:srgbClr val="414042"/>
                </a:solidFill>
                <a:latin typeface="Arial"/>
                <a:cs typeface="Arial"/>
              </a:rPr>
              <a:t>Evidence of  </a:t>
            </a:r>
            <a:r>
              <a:rPr sz="1000" spc="30" dirty="0">
                <a:solidFill>
                  <a:srgbClr val="414042"/>
                </a:solidFill>
                <a:latin typeface="Arial"/>
                <a:cs typeface="Arial"/>
              </a:rPr>
              <a:t>Coverage </a:t>
            </a:r>
            <a:r>
              <a:rPr sz="1000" spc="15" dirty="0">
                <a:solidFill>
                  <a:srgbClr val="414042"/>
                </a:solidFill>
                <a:latin typeface="Arial"/>
                <a:cs typeface="Arial"/>
              </a:rPr>
              <a:t>or </a:t>
            </a:r>
            <a:r>
              <a:rPr sz="1000" spc="25" dirty="0">
                <a:solidFill>
                  <a:srgbClr val="414042"/>
                </a:solidFill>
                <a:latin typeface="Arial"/>
                <a:cs typeface="Arial"/>
              </a:rPr>
              <a:t>other plan </a:t>
            </a:r>
            <a:r>
              <a:rPr sz="1000" spc="30" dirty="0">
                <a:solidFill>
                  <a:srgbClr val="414042"/>
                </a:solidFill>
                <a:latin typeface="Arial"/>
                <a:cs typeface="Arial"/>
              </a:rPr>
              <a:t>documents</a:t>
            </a:r>
            <a:r>
              <a:rPr lang="en-US" sz="1000" spc="30" dirty="0">
                <a:solidFill>
                  <a:srgbClr val="414042"/>
                </a:solidFill>
                <a:latin typeface="Arial"/>
                <a:cs typeface="Arial"/>
              </a:rPr>
              <a:t>.</a:t>
            </a:r>
            <a:r>
              <a:rPr sz="1000" spc="30" dirty="0">
                <a:solidFill>
                  <a:srgbClr val="414042"/>
                </a:solidFill>
                <a:latin typeface="Arial"/>
                <a:cs typeface="Arial"/>
              </a:rPr>
              <a:t> These </a:t>
            </a:r>
            <a:r>
              <a:rPr sz="1000" spc="35" dirty="0">
                <a:solidFill>
                  <a:srgbClr val="414042"/>
                </a:solidFill>
                <a:latin typeface="Arial"/>
                <a:cs typeface="Arial"/>
              </a:rPr>
              <a:t>services </a:t>
            </a:r>
            <a:r>
              <a:rPr sz="1000" spc="25" dirty="0">
                <a:solidFill>
                  <a:srgbClr val="414042"/>
                </a:solidFill>
                <a:latin typeface="Arial"/>
                <a:cs typeface="Arial"/>
              </a:rPr>
              <a:t>may </a:t>
            </a:r>
            <a:r>
              <a:rPr sz="1000" spc="15" dirty="0">
                <a:solidFill>
                  <a:srgbClr val="414042"/>
                </a:solidFill>
                <a:latin typeface="Arial"/>
                <a:cs typeface="Arial"/>
              </a:rPr>
              <a:t>be </a:t>
            </a:r>
            <a:r>
              <a:rPr sz="1000" spc="30" dirty="0">
                <a:solidFill>
                  <a:srgbClr val="414042"/>
                </a:solidFill>
                <a:latin typeface="Arial"/>
                <a:cs typeface="Arial"/>
              </a:rPr>
              <a:t>discontinued </a:t>
            </a:r>
            <a:r>
              <a:rPr sz="1000" spc="15" dirty="0">
                <a:solidFill>
                  <a:srgbClr val="414042"/>
                </a:solidFill>
                <a:latin typeface="Arial"/>
                <a:cs typeface="Arial"/>
              </a:rPr>
              <a:t>at </a:t>
            </a:r>
            <a:r>
              <a:rPr sz="1000" spc="20" dirty="0">
                <a:solidFill>
                  <a:srgbClr val="414042"/>
                </a:solidFill>
                <a:latin typeface="Arial"/>
                <a:cs typeface="Arial"/>
              </a:rPr>
              <a:t>any </a:t>
            </a:r>
            <a:r>
              <a:rPr sz="1000" spc="30" dirty="0">
                <a:solidFill>
                  <a:srgbClr val="414042"/>
                </a:solidFill>
                <a:latin typeface="Arial"/>
                <a:cs typeface="Arial"/>
              </a:rPr>
              <a:t>time without notice. </a:t>
            </a:r>
            <a:r>
              <a:rPr sz="1500" spc="44" baseline="16666" dirty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sz="1000" spc="30" dirty="0">
                <a:solidFill>
                  <a:srgbClr val="414042"/>
                </a:solidFill>
                <a:latin typeface="Arial"/>
                <a:cs typeface="Arial"/>
              </a:rPr>
              <a:t>Classes vary </a:t>
            </a:r>
            <a:r>
              <a:rPr sz="1000" spc="15" dirty="0">
                <a:solidFill>
                  <a:srgbClr val="414042"/>
                </a:solidFill>
                <a:latin typeface="Arial"/>
                <a:cs typeface="Arial"/>
              </a:rPr>
              <a:t>at </a:t>
            </a:r>
            <a:r>
              <a:rPr sz="1000" spc="35" dirty="0">
                <a:solidFill>
                  <a:srgbClr val="414042"/>
                </a:solidFill>
                <a:latin typeface="Arial"/>
                <a:cs typeface="Arial"/>
              </a:rPr>
              <a:t>each  </a:t>
            </a:r>
            <a:r>
              <a:rPr sz="1000" spc="30" dirty="0">
                <a:solidFill>
                  <a:srgbClr val="414042"/>
                </a:solidFill>
                <a:latin typeface="Arial"/>
                <a:cs typeface="Arial"/>
              </a:rPr>
              <a:t>location</a:t>
            </a:r>
            <a:r>
              <a:rPr sz="1000" spc="7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414042"/>
                </a:solidFill>
                <a:latin typeface="Arial"/>
                <a:cs typeface="Arial"/>
              </a:rPr>
              <a:t>and</a:t>
            </a:r>
            <a:r>
              <a:rPr sz="1000" spc="7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000" spc="30" dirty="0">
                <a:solidFill>
                  <a:srgbClr val="414042"/>
                </a:solidFill>
                <a:latin typeface="Arial"/>
                <a:cs typeface="Arial"/>
              </a:rPr>
              <a:t>some</a:t>
            </a:r>
            <a:r>
              <a:rPr sz="1000" spc="8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000" spc="25" dirty="0">
                <a:solidFill>
                  <a:srgbClr val="414042"/>
                </a:solidFill>
                <a:latin typeface="Arial"/>
                <a:cs typeface="Arial"/>
              </a:rPr>
              <a:t>may</a:t>
            </a:r>
            <a:r>
              <a:rPr sz="1000" spc="8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000" spc="30" dirty="0">
                <a:solidFill>
                  <a:srgbClr val="414042"/>
                </a:solidFill>
                <a:latin typeface="Arial"/>
                <a:cs typeface="Arial"/>
              </a:rPr>
              <a:t>require</a:t>
            </a:r>
            <a:r>
              <a:rPr sz="1000" spc="8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14042"/>
                </a:solidFill>
                <a:latin typeface="Arial"/>
                <a:cs typeface="Arial"/>
              </a:rPr>
              <a:t>a</a:t>
            </a:r>
            <a:r>
              <a:rPr sz="1000" spc="7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000" spc="30" dirty="0">
                <a:solidFill>
                  <a:srgbClr val="414042"/>
                </a:solidFill>
                <a:latin typeface="Arial"/>
                <a:cs typeface="Arial"/>
              </a:rPr>
              <a:t>fee.</a:t>
            </a:r>
            <a:r>
              <a:rPr sz="1000" spc="8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00" spc="37" baseline="16666" dirty="0">
                <a:solidFill>
                  <a:srgbClr val="414042"/>
                </a:solidFill>
                <a:latin typeface="Arial"/>
                <a:cs typeface="Arial"/>
              </a:rPr>
              <a:t>3</a:t>
            </a:r>
            <a:r>
              <a:rPr sz="1000" spc="25" dirty="0">
                <a:solidFill>
                  <a:srgbClr val="414042"/>
                </a:solidFill>
                <a:latin typeface="Arial"/>
                <a:cs typeface="Arial"/>
              </a:rPr>
              <a:t>Not</a:t>
            </a:r>
            <a:r>
              <a:rPr sz="1000" spc="7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000" spc="30" dirty="0">
                <a:solidFill>
                  <a:srgbClr val="414042"/>
                </a:solidFill>
                <a:latin typeface="Arial"/>
                <a:cs typeface="Arial"/>
              </a:rPr>
              <a:t>available</a:t>
            </a:r>
            <a:r>
              <a:rPr sz="1000" spc="7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414042"/>
                </a:solidFill>
                <a:latin typeface="Arial"/>
                <a:cs typeface="Arial"/>
              </a:rPr>
              <a:t>in</a:t>
            </a:r>
            <a:r>
              <a:rPr sz="1000" spc="7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414042"/>
                </a:solidFill>
                <a:latin typeface="Arial"/>
                <a:cs typeface="Arial"/>
              </a:rPr>
              <a:t>all</a:t>
            </a:r>
            <a:r>
              <a:rPr sz="1000" spc="7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000" spc="35" dirty="0">
                <a:solidFill>
                  <a:srgbClr val="414042"/>
                </a:solidFill>
                <a:latin typeface="Arial"/>
                <a:cs typeface="Arial"/>
              </a:rPr>
              <a:t>areas.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2" name="object 5">
            <a:extLst>
              <a:ext uri="{FF2B5EF4-FFF2-40B4-BE49-F238E27FC236}">
                <a16:creationId xmlns:a16="http://schemas.microsoft.com/office/drawing/2014/main" id="{65D5F331-0110-4A16-8C3D-A86FF633A897}"/>
              </a:ext>
            </a:extLst>
          </p:cNvPr>
          <p:cNvSpPr txBox="1"/>
          <p:nvPr/>
        </p:nvSpPr>
        <p:spPr>
          <a:xfrm>
            <a:off x="450443" y="194656"/>
            <a:ext cx="263842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chemeClr val="bg1"/>
                </a:solidFill>
                <a:latin typeface="Arial"/>
                <a:cs typeface="Arial"/>
              </a:rPr>
              <a:t>KAISER PERMANENTE MEDICARE </a:t>
            </a:r>
            <a:r>
              <a:rPr sz="800" spc="15" dirty="0">
                <a:solidFill>
                  <a:schemeClr val="bg1"/>
                </a:solidFill>
                <a:latin typeface="Arial"/>
                <a:cs typeface="Arial"/>
              </a:rPr>
              <a:t>HEALTH</a:t>
            </a:r>
            <a:r>
              <a:rPr sz="800" spc="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chemeClr val="bg1"/>
                </a:solidFill>
                <a:latin typeface="Arial"/>
                <a:cs typeface="Arial"/>
              </a:rPr>
              <a:t>PLANS</a:t>
            </a:r>
            <a:endParaRPr sz="80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241C3C7-164F-4FDE-9A2A-D675C043C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0"/>
            <a:ext cx="5419344" cy="6858000"/>
          </a:xfrm>
          <a:prstGeom prst="rect">
            <a:avLst/>
          </a:prstGeom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0241641B-F23B-4C57-899D-DE327D75E6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38100">
              <a:lnSpc>
                <a:spcPts val="1030"/>
              </a:lnSpc>
            </a:pPr>
            <a:fld id="{81D60167-4931-47E6-BA6A-407CBD079E47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6095851" y="811212"/>
            <a:ext cx="4363279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About a Kaiser</a:t>
            </a:r>
            <a:r>
              <a:rPr spc="-105" dirty="0"/>
              <a:t> </a:t>
            </a:r>
            <a:r>
              <a:rPr dirty="0"/>
              <a:t>Permanente  Medicare </a:t>
            </a:r>
            <a:r>
              <a:rPr spc="-5" dirty="0"/>
              <a:t>health</a:t>
            </a:r>
            <a:r>
              <a:rPr spc="-20" dirty="0"/>
              <a:t> </a:t>
            </a:r>
            <a:r>
              <a:rPr spc="-5" dirty="0"/>
              <a:t>plan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6095851" y="2372871"/>
            <a:ext cx="329565" cy="294640"/>
            <a:chOff x="6095851" y="2372871"/>
            <a:chExt cx="329565" cy="294640"/>
          </a:xfrm>
        </p:grpSpPr>
        <p:sp>
          <p:nvSpPr>
            <p:cNvPr id="8" name="object 8"/>
            <p:cNvSpPr/>
            <p:nvPr/>
          </p:nvSpPr>
          <p:spPr>
            <a:xfrm>
              <a:off x="6100556" y="2401873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5">
                  <a:moveTo>
                    <a:pt x="223443" y="0"/>
                  </a:moveTo>
                  <a:lnTo>
                    <a:pt x="37477" y="0"/>
                  </a:lnTo>
                  <a:lnTo>
                    <a:pt x="22888" y="2944"/>
                  </a:lnTo>
                  <a:lnTo>
                    <a:pt x="10975" y="10975"/>
                  </a:lnTo>
                  <a:lnTo>
                    <a:pt x="2944" y="22888"/>
                  </a:lnTo>
                  <a:lnTo>
                    <a:pt x="0" y="37477"/>
                  </a:lnTo>
                  <a:lnTo>
                    <a:pt x="0" y="223443"/>
                  </a:lnTo>
                  <a:lnTo>
                    <a:pt x="2944" y="238032"/>
                  </a:lnTo>
                  <a:lnTo>
                    <a:pt x="10975" y="249945"/>
                  </a:lnTo>
                  <a:lnTo>
                    <a:pt x="22888" y="257976"/>
                  </a:lnTo>
                  <a:lnTo>
                    <a:pt x="37477" y="260921"/>
                  </a:lnTo>
                  <a:lnTo>
                    <a:pt x="223443" y="260921"/>
                  </a:lnTo>
                  <a:lnTo>
                    <a:pt x="238032" y="257976"/>
                  </a:lnTo>
                  <a:lnTo>
                    <a:pt x="249945" y="249945"/>
                  </a:lnTo>
                  <a:lnTo>
                    <a:pt x="257976" y="238032"/>
                  </a:lnTo>
                  <a:lnTo>
                    <a:pt x="260921" y="223443"/>
                  </a:lnTo>
                  <a:lnTo>
                    <a:pt x="260921" y="37477"/>
                  </a:lnTo>
                  <a:lnTo>
                    <a:pt x="257976" y="22888"/>
                  </a:lnTo>
                  <a:lnTo>
                    <a:pt x="249945" y="10975"/>
                  </a:lnTo>
                  <a:lnTo>
                    <a:pt x="238032" y="2944"/>
                  </a:lnTo>
                  <a:lnTo>
                    <a:pt x="223443" y="0"/>
                  </a:lnTo>
                  <a:close/>
                </a:path>
              </a:pathLst>
            </a:custGeom>
            <a:solidFill>
              <a:srgbClr val="B8CB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00556" y="2401873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5">
                  <a:moveTo>
                    <a:pt x="223443" y="260921"/>
                  </a:moveTo>
                  <a:lnTo>
                    <a:pt x="37477" y="260921"/>
                  </a:lnTo>
                  <a:lnTo>
                    <a:pt x="22888" y="257976"/>
                  </a:lnTo>
                  <a:lnTo>
                    <a:pt x="10975" y="249945"/>
                  </a:lnTo>
                  <a:lnTo>
                    <a:pt x="2944" y="238032"/>
                  </a:lnTo>
                  <a:lnTo>
                    <a:pt x="0" y="223443"/>
                  </a:lnTo>
                  <a:lnTo>
                    <a:pt x="0" y="37477"/>
                  </a:lnTo>
                  <a:lnTo>
                    <a:pt x="2944" y="22888"/>
                  </a:lnTo>
                  <a:lnTo>
                    <a:pt x="10975" y="10975"/>
                  </a:lnTo>
                  <a:lnTo>
                    <a:pt x="22888" y="2944"/>
                  </a:lnTo>
                  <a:lnTo>
                    <a:pt x="37477" y="0"/>
                  </a:lnTo>
                  <a:lnTo>
                    <a:pt x="223443" y="0"/>
                  </a:lnTo>
                  <a:lnTo>
                    <a:pt x="238032" y="2944"/>
                  </a:lnTo>
                  <a:lnTo>
                    <a:pt x="249945" y="10975"/>
                  </a:lnTo>
                  <a:lnTo>
                    <a:pt x="257976" y="22888"/>
                  </a:lnTo>
                  <a:lnTo>
                    <a:pt x="260921" y="37477"/>
                  </a:lnTo>
                  <a:lnTo>
                    <a:pt x="260921" y="223443"/>
                  </a:lnTo>
                  <a:lnTo>
                    <a:pt x="257976" y="238032"/>
                  </a:lnTo>
                  <a:lnTo>
                    <a:pt x="249945" y="249945"/>
                  </a:lnTo>
                  <a:lnTo>
                    <a:pt x="238032" y="257976"/>
                  </a:lnTo>
                  <a:lnTo>
                    <a:pt x="223443" y="260921"/>
                  </a:lnTo>
                  <a:close/>
                </a:path>
              </a:pathLst>
            </a:custGeom>
            <a:ln w="9410">
              <a:solidFill>
                <a:srgbClr val="003B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65149" y="2386987"/>
              <a:ext cx="246379" cy="182245"/>
            </a:xfrm>
            <a:custGeom>
              <a:avLst/>
              <a:gdLst/>
              <a:ahLst/>
              <a:cxnLst/>
              <a:rect l="l" t="t" r="r" b="b"/>
              <a:pathLst>
                <a:path w="246379" h="182244">
                  <a:moveTo>
                    <a:pt x="0" y="117627"/>
                  </a:moveTo>
                  <a:lnTo>
                    <a:pt x="64071" y="181698"/>
                  </a:lnTo>
                  <a:lnTo>
                    <a:pt x="245757" y="0"/>
                  </a:lnTo>
                </a:path>
              </a:pathLst>
            </a:custGeom>
            <a:ln w="28232">
              <a:solidFill>
                <a:srgbClr val="003B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513932" y="2337303"/>
            <a:ext cx="4712970" cy="332359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128905">
              <a:lnSpc>
                <a:spcPct val="104200"/>
              </a:lnSpc>
              <a:spcBef>
                <a:spcPts val="20"/>
              </a:spcBef>
            </a:pPr>
            <a:r>
              <a:rPr sz="1600" dirty="0">
                <a:latin typeface="Arial"/>
                <a:cs typeface="Arial"/>
              </a:rPr>
              <a:t>A Kaiser Permanente Medicare </a:t>
            </a:r>
            <a:r>
              <a:rPr sz="1600" spc="-5" dirty="0">
                <a:latin typeface="Arial"/>
                <a:cs typeface="Arial"/>
              </a:rPr>
              <a:t>health plan is </a:t>
            </a:r>
            <a:r>
              <a:rPr sz="1600" dirty="0">
                <a:latin typeface="Arial"/>
                <a:cs typeface="Arial"/>
              </a:rPr>
              <a:t>a  Medicare Advantage </a:t>
            </a:r>
            <a:r>
              <a:rPr sz="1600" spc="-5" dirty="0">
                <a:latin typeface="Arial"/>
                <a:cs typeface="Arial"/>
              </a:rPr>
              <a:t>plan </a:t>
            </a:r>
            <a:r>
              <a:rPr sz="1600" dirty="0">
                <a:latin typeface="Arial"/>
                <a:cs typeface="Arial"/>
              </a:rPr>
              <a:t>for </a:t>
            </a:r>
            <a:r>
              <a:rPr sz="1600" spc="-5" dirty="0">
                <a:latin typeface="Arial"/>
                <a:cs typeface="Arial"/>
              </a:rPr>
              <a:t>people with</a:t>
            </a:r>
            <a:r>
              <a:rPr sz="1600" spc="-18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Medicare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1345"/>
              </a:spcBef>
            </a:pPr>
            <a:r>
              <a:rPr sz="1600" dirty="0">
                <a:latin typeface="Arial"/>
                <a:cs typeface="Arial"/>
              </a:rPr>
              <a:t>A Kaiser Permanente Medicare </a:t>
            </a:r>
            <a:r>
              <a:rPr sz="1600" spc="-5" dirty="0">
                <a:latin typeface="Arial"/>
                <a:cs typeface="Arial"/>
              </a:rPr>
              <a:t>health plan</a:t>
            </a:r>
            <a:r>
              <a:rPr sz="1600" spc="-1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provides  </a:t>
            </a:r>
            <a:r>
              <a:rPr sz="1600" dirty="0">
                <a:latin typeface="Arial"/>
                <a:cs typeface="Arial"/>
              </a:rPr>
              <a:t>services covered </a:t>
            </a:r>
            <a:r>
              <a:rPr sz="1600" spc="-5" dirty="0">
                <a:latin typeface="Arial"/>
                <a:cs typeface="Arial"/>
              </a:rPr>
              <a:t>by </a:t>
            </a:r>
            <a:r>
              <a:rPr sz="1600" dirty="0">
                <a:latin typeface="Arial"/>
                <a:cs typeface="Arial"/>
              </a:rPr>
              <a:t>Medicare (including Medicare  Part D </a:t>
            </a:r>
            <a:r>
              <a:rPr sz="1600" spc="-5" dirty="0">
                <a:latin typeface="Arial"/>
                <a:cs typeface="Arial"/>
              </a:rPr>
              <a:t>prescription drug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coverage)</a:t>
            </a:r>
            <a:endParaRPr sz="1600">
              <a:latin typeface="Arial"/>
              <a:cs typeface="Arial"/>
            </a:endParaRPr>
          </a:p>
          <a:p>
            <a:pPr marL="12700" marR="320675">
              <a:lnSpc>
                <a:spcPct val="104200"/>
              </a:lnSpc>
              <a:spcBef>
                <a:spcPts val="1350"/>
              </a:spcBef>
            </a:pPr>
            <a:r>
              <a:rPr sz="1600" dirty="0">
                <a:latin typeface="Arial"/>
                <a:cs typeface="Arial"/>
              </a:rPr>
              <a:t>As a Kaiser Permanente Medicare </a:t>
            </a:r>
            <a:r>
              <a:rPr sz="1600" spc="-5" dirty="0">
                <a:latin typeface="Arial"/>
                <a:cs typeface="Arial"/>
              </a:rPr>
              <a:t>health plan  </a:t>
            </a:r>
            <a:r>
              <a:rPr sz="1600" spc="-15" dirty="0">
                <a:latin typeface="Arial"/>
                <a:cs typeface="Arial"/>
              </a:rPr>
              <a:t>member, </a:t>
            </a:r>
            <a:r>
              <a:rPr sz="1600" dirty="0">
                <a:latin typeface="Arial"/>
                <a:cs typeface="Arial"/>
              </a:rPr>
              <a:t>you </a:t>
            </a:r>
            <a:r>
              <a:rPr sz="1600" spc="-5" dirty="0">
                <a:latin typeface="Arial"/>
                <a:cs typeface="Arial"/>
              </a:rPr>
              <a:t>get </a:t>
            </a:r>
            <a:r>
              <a:rPr sz="1600" dirty="0">
                <a:latin typeface="Arial"/>
                <a:cs typeface="Arial"/>
              </a:rPr>
              <a:t>your Medicare </a:t>
            </a:r>
            <a:r>
              <a:rPr sz="1600" spc="-5" dirty="0">
                <a:latin typeface="Arial"/>
                <a:cs typeface="Arial"/>
              </a:rPr>
              <a:t>benefits </a:t>
            </a:r>
            <a:r>
              <a:rPr sz="1600" dirty="0">
                <a:latin typeface="Arial"/>
                <a:cs typeface="Arial"/>
              </a:rPr>
              <a:t>through  Kaiser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Permanente</a:t>
            </a:r>
            <a:endParaRPr sz="1600">
              <a:latin typeface="Arial"/>
              <a:cs typeface="Arial"/>
            </a:endParaRPr>
          </a:p>
          <a:p>
            <a:pPr marL="20320" marR="31115">
              <a:lnSpc>
                <a:spcPct val="104200"/>
              </a:lnSpc>
              <a:spcBef>
                <a:spcPts val="1350"/>
              </a:spcBef>
            </a:pPr>
            <a:r>
              <a:rPr sz="1600" dirty="0">
                <a:latin typeface="Arial"/>
                <a:cs typeface="Arial"/>
              </a:rPr>
              <a:t>The Medicare </a:t>
            </a:r>
            <a:r>
              <a:rPr sz="1600" spc="-5" dirty="0">
                <a:latin typeface="Arial"/>
                <a:cs typeface="Arial"/>
              </a:rPr>
              <a:t>program pays Kaiser </a:t>
            </a:r>
            <a:r>
              <a:rPr sz="1600" dirty="0">
                <a:latin typeface="Arial"/>
                <a:cs typeface="Arial"/>
              </a:rPr>
              <a:t>Permanente to  manage </a:t>
            </a:r>
            <a:r>
              <a:rPr sz="1600" spc="-5" dirty="0">
                <a:latin typeface="Arial"/>
                <a:cs typeface="Arial"/>
              </a:rPr>
              <a:t>health </a:t>
            </a:r>
            <a:r>
              <a:rPr sz="1600" dirty="0">
                <a:latin typeface="Arial"/>
                <a:cs typeface="Arial"/>
              </a:rPr>
              <a:t>care for </a:t>
            </a:r>
            <a:r>
              <a:rPr sz="1600" spc="-5" dirty="0">
                <a:latin typeface="Arial"/>
                <a:cs typeface="Arial"/>
              </a:rPr>
              <a:t>people with </a:t>
            </a:r>
            <a:r>
              <a:rPr sz="1600" dirty="0">
                <a:latin typeface="Arial"/>
                <a:cs typeface="Arial"/>
              </a:rPr>
              <a:t>Medicare (our  Kaiser Permanente Medicare </a:t>
            </a:r>
            <a:r>
              <a:rPr sz="1600" spc="-5" dirty="0">
                <a:latin typeface="Arial"/>
                <a:cs typeface="Arial"/>
              </a:rPr>
              <a:t>health plan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members)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095851" y="3052321"/>
            <a:ext cx="329565" cy="294640"/>
            <a:chOff x="6095851" y="3052321"/>
            <a:chExt cx="329565" cy="294640"/>
          </a:xfrm>
        </p:grpSpPr>
        <p:sp>
          <p:nvSpPr>
            <p:cNvPr id="13" name="object 13"/>
            <p:cNvSpPr/>
            <p:nvPr/>
          </p:nvSpPr>
          <p:spPr>
            <a:xfrm>
              <a:off x="6100556" y="3081323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5">
                  <a:moveTo>
                    <a:pt x="223443" y="0"/>
                  </a:moveTo>
                  <a:lnTo>
                    <a:pt x="37477" y="0"/>
                  </a:lnTo>
                  <a:lnTo>
                    <a:pt x="22888" y="2944"/>
                  </a:lnTo>
                  <a:lnTo>
                    <a:pt x="10975" y="10975"/>
                  </a:lnTo>
                  <a:lnTo>
                    <a:pt x="2944" y="22888"/>
                  </a:lnTo>
                  <a:lnTo>
                    <a:pt x="0" y="37477"/>
                  </a:lnTo>
                  <a:lnTo>
                    <a:pt x="0" y="223443"/>
                  </a:lnTo>
                  <a:lnTo>
                    <a:pt x="2944" y="238032"/>
                  </a:lnTo>
                  <a:lnTo>
                    <a:pt x="10975" y="249945"/>
                  </a:lnTo>
                  <a:lnTo>
                    <a:pt x="22888" y="257976"/>
                  </a:lnTo>
                  <a:lnTo>
                    <a:pt x="37477" y="260921"/>
                  </a:lnTo>
                  <a:lnTo>
                    <a:pt x="223443" y="260921"/>
                  </a:lnTo>
                  <a:lnTo>
                    <a:pt x="238032" y="257976"/>
                  </a:lnTo>
                  <a:lnTo>
                    <a:pt x="249945" y="249945"/>
                  </a:lnTo>
                  <a:lnTo>
                    <a:pt x="257976" y="238032"/>
                  </a:lnTo>
                  <a:lnTo>
                    <a:pt x="260921" y="223443"/>
                  </a:lnTo>
                  <a:lnTo>
                    <a:pt x="260921" y="37477"/>
                  </a:lnTo>
                  <a:lnTo>
                    <a:pt x="257976" y="22888"/>
                  </a:lnTo>
                  <a:lnTo>
                    <a:pt x="249945" y="10975"/>
                  </a:lnTo>
                  <a:lnTo>
                    <a:pt x="238032" y="2944"/>
                  </a:lnTo>
                  <a:lnTo>
                    <a:pt x="223443" y="0"/>
                  </a:lnTo>
                  <a:close/>
                </a:path>
              </a:pathLst>
            </a:custGeom>
            <a:solidFill>
              <a:srgbClr val="B8CB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00556" y="3081323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5">
                  <a:moveTo>
                    <a:pt x="223443" y="260921"/>
                  </a:moveTo>
                  <a:lnTo>
                    <a:pt x="37477" y="260921"/>
                  </a:lnTo>
                  <a:lnTo>
                    <a:pt x="22888" y="257976"/>
                  </a:lnTo>
                  <a:lnTo>
                    <a:pt x="10975" y="249945"/>
                  </a:lnTo>
                  <a:lnTo>
                    <a:pt x="2944" y="238032"/>
                  </a:lnTo>
                  <a:lnTo>
                    <a:pt x="0" y="223443"/>
                  </a:lnTo>
                  <a:lnTo>
                    <a:pt x="0" y="37477"/>
                  </a:lnTo>
                  <a:lnTo>
                    <a:pt x="2944" y="22888"/>
                  </a:lnTo>
                  <a:lnTo>
                    <a:pt x="10975" y="10975"/>
                  </a:lnTo>
                  <a:lnTo>
                    <a:pt x="22888" y="2944"/>
                  </a:lnTo>
                  <a:lnTo>
                    <a:pt x="37477" y="0"/>
                  </a:lnTo>
                  <a:lnTo>
                    <a:pt x="223443" y="0"/>
                  </a:lnTo>
                  <a:lnTo>
                    <a:pt x="238032" y="2944"/>
                  </a:lnTo>
                  <a:lnTo>
                    <a:pt x="249945" y="10975"/>
                  </a:lnTo>
                  <a:lnTo>
                    <a:pt x="257976" y="22888"/>
                  </a:lnTo>
                  <a:lnTo>
                    <a:pt x="260921" y="37477"/>
                  </a:lnTo>
                  <a:lnTo>
                    <a:pt x="260921" y="223443"/>
                  </a:lnTo>
                  <a:lnTo>
                    <a:pt x="257976" y="238032"/>
                  </a:lnTo>
                  <a:lnTo>
                    <a:pt x="249945" y="249945"/>
                  </a:lnTo>
                  <a:lnTo>
                    <a:pt x="238032" y="257976"/>
                  </a:lnTo>
                  <a:lnTo>
                    <a:pt x="223443" y="260921"/>
                  </a:lnTo>
                  <a:close/>
                </a:path>
              </a:pathLst>
            </a:custGeom>
            <a:ln w="9410">
              <a:solidFill>
                <a:srgbClr val="003B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165149" y="3066437"/>
              <a:ext cx="246379" cy="182245"/>
            </a:xfrm>
            <a:custGeom>
              <a:avLst/>
              <a:gdLst/>
              <a:ahLst/>
              <a:cxnLst/>
              <a:rect l="l" t="t" r="r" b="b"/>
              <a:pathLst>
                <a:path w="246379" h="182244">
                  <a:moveTo>
                    <a:pt x="0" y="117627"/>
                  </a:moveTo>
                  <a:lnTo>
                    <a:pt x="64071" y="181698"/>
                  </a:lnTo>
                  <a:lnTo>
                    <a:pt x="245757" y="0"/>
                  </a:lnTo>
                </a:path>
              </a:pathLst>
            </a:custGeom>
            <a:ln w="28232">
              <a:solidFill>
                <a:srgbClr val="003B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095851" y="3985770"/>
            <a:ext cx="329565" cy="294640"/>
            <a:chOff x="6095851" y="3985770"/>
            <a:chExt cx="329565" cy="294640"/>
          </a:xfrm>
        </p:grpSpPr>
        <p:sp>
          <p:nvSpPr>
            <p:cNvPr id="17" name="object 17"/>
            <p:cNvSpPr/>
            <p:nvPr/>
          </p:nvSpPr>
          <p:spPr>
            <a:xfrm>
              <a:off x="6100556" y="4014773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5">
                  <a:moveTo>
                    <a:pt x="223443" y="0"/>
                  </a:moveTo>
                  <a:lnTo>
                    <a:pt x="37477" y="0"/>
                  </a:lnTo>
                  <a:lnTo>
                    <a:pt x="22888" y="2944"/>
                  </a:lnTo>
                  <a:lnTo>
                    <a:pt x="10975" y="10975"/>
                  </a:lnTo>
                  <a:lnTo>
                    <a:pt x="2944" y="22888"/>
                  </a:lnTo>
                  <a:lnTo>
                    <a:pt x="0" y="37477"/>
                  </a:lnTo>
                  <a:lnTo>
                    <a:pt x="0" y="223443"/>
                  </a:lnTo>
                  <a:lnTo>
                    <a:pt x="2944" y="238032"/>
                  </a:lnTo>
                  <a:lnTo>
                    <a:pt x="10975" y="249945"/>
                  </a:lnTo>
                  <a:lnTo>
                    <a:pt x="22888" y="257976"/>
                  </a:lnTo>
                  <a:lnTo>
                    <a:pt x="37477" y="260921"/>
                  </a:lnTo>
                  <a:lnTo>
                    <a:pt x="223443" y="260921"/>
                  </a:lnTo>
                  <a:lnTo>
                    <a:pt x="238032" y="257976"/>
                  </a:lnTo>
                  <a:lnTo>
                    <a:pt x="249945" y="249945"/>
                  </a:lnTo>
                  <a:lnTo>
                    <a:pt x="257976" y="238032"/>
                  </a:lnTo>
                  <a:lnTo>
                    <a:pt x="260921" y="223443"/>
                  </a:lnTo>
                  <a:lnTo>
                    <a:pt x="260921" y="37477"/>
                  </a:lnTo>
                  <a:lnTo>
                    <a:pt x="257976" y="22888"/>
                  </a:lnTo>
                  <a:lnTo>
                    <a:pt x="249945" y="10975"/>
                  </a:lnTo>
                  <a:lnTo>
                    <a:pt x="238032" y="2944"/>
                  </a:lnTo>
                  <a:lnTo>
                    <a:pt x="223443" y="0"/>
                  </a:lnTo>
                  <a:close/>
                </a:path>
              </a:pathLst>
            </a:custGeom>
            <a:solidFill>
              <a:srgbClr val="B8CB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100556" y="4014773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5">
                  <a:moveTo>
                    <a:pt x="223443" y="260921"/>
                  </a:moveTo>
                  <a:lnTo>
                    <a:pt x="37477" y="260921"/>
                  </a:lnTo>
                  <a:lnTo>
                    <a:pt x="22888" y="257976"/>
                  </a:lnTo>
                  <a:lnTo>
                    <a:pt x="10975" y="249945"/>
                  </a:lnTo>
                  <a:lnTo>
                    <a:pt x="2944" y="238032"/>
                  </a:lnTo>
                  <a:lnTo>
                    <a:pt x="0" y="223443"/>
                  </a:lnTo>
                  <a:lnTo>
                    <a:pt x="0" y="37477"/>
                  </a:lnTo>
                  <a:lnTo>
                    <a:pt x="2944" y="22888"/>
                  </a:lnTo>
                  <a:lnTo>
                    <a:pt x="10975" y="10975"/>
                  </a:lnTo>
                  <a:lnTo>
                    <a:pt x="22888" y="2944"/>
                  </a:lnTo>
                  <a:lnTo>
                    <a:pt x="37477" y="0"/>
                  </a:lnTo>
                  <a:lnTo>
                    <a:pt x="223443" y="0"/>
                  </a:lnTo>
                  <a:lnTo>
                    <a:pt x="238032" y="2944"/>
                  </a:lnTo>
                  <a:lnTo>
                    <a:pt x="249945" y="10975"/>
                  </a:lnTo>
                  <a:lnTo>
                    <a:pt x="257976" y="22888"/>
                  </a:lnTo>
                  <a:lnTo>
                    <a:pt x="260921" y="37477"/>
                  </a:lnTo>
                  <a:lnTo>
                    <a:pt x="260921" y="223443"/>
                  </a:lnTo>
                  <a:lnTo>
                    <a:pt x="257976" y="238032"/>
                  </a:lnTo>
                  <a:lnTo>
                    <a:pt x="249945" y="249945"/>
                  </a:lnTo>
                  <a:lnTo>
                    <a:pt x="238032" y="257976"/>
                  </a:lnTo>
                  <a:lnTo>
                    <a:pt x="223443" y="260921"/>
                  </a:lnTo>
                  <a:close/>
                </a:path>
              </a:pathLst>
            </a:custGeom>
            <a:ln w="9410">
              <a:solidFill>
                <a:srgbClr val="003B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165149" y="3999886"/>
              <a:ext cx="246379" cy="182245"/>
            </a:xfrm>
            <a:custGeom>
              <a:avLst/>
              <a:gdLst/>
              <a:ahLst/>
              <a:cxnLst/>
              <a:rect l="l" t="t" r="r" b="b"/>
              <a:pathLst>
                <a:path w="246379" h="182245">
                  <a:moveTo>
                    <a:pt x="0" y="117627"/>
                  </a:moveTo>
                  <a:lnTo>
                    <a:pt x="64071" y="181698"/>
                  </a:lnTo>
                  <a:lnTo>
                    <a:pt x="245757" y="0"/>
                  </a:lnTo>
                </a:path>
              </a:pathLst>
            </a:custGeom>
            <a:ln w="28232">
              <a:solidFill>
                <a:srgbClr val="003B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6095851" y="4919220"/>
            <a:ext cx="329565" cy="294640"/>
            <a:chOff x="6095851" y="4919220"/>
            <a:chExt cx="329565" cy="294640"/>
          </a:xfrm>
        </p:grpSpPr>
        <p:sp>
          <p:nvSpPr>
            <p:cNvPr id="21" name="object 21"/>
            <p:cNvSpPr/>
            <p:nvPr/>
          </p:nvSpPr>
          <p:spPr>
            <a:xfrm>
              <a:off x="6100556" y="4948223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5">
                  <a:moveTo>
                    <a:pt x="223443" y="0"/>
                  </a:moveTo>
                  <a:lnTo>
                    <a:pt x="37477" y="0"/>
                  </a:lnTo>
                  <a:lnTo>
                    <a:pt x="22888" y="2944"/>
                  </a:lnTo>
                  <a:lnTo>
                    <a:pt x="10975" y="10975"/>
                  </a:lnTo>
                  <a:lnTo>
                    <a:pt x="2944" y="22888"/>
                  </a:lnTo>
                  <a:lnTo>
                    <a:pt x="0" y="37477"/>
                  </a:lnTo>
                  <a:lnTo>
                    <a:pt x="0" y="223443"/>
                  </a:lnTo>
                  <a:lnTo>
                    <a:pt x="2944" y="238032"/>
                  </a:lnTo>
                  <a:lnTo>
                    <a:pt x="10975" y="249945"/>
                  </a:lnTo>
                  <a:lnTo>
                    <a:pt x="22888" y="257976"/>
                  </a:lnTo>
                  <a:lnTo>
                    <a:pt x="37477" y="260921"/>
                  </a:lnTo>
                  <a:lnTo>
                    <a:pt x="223443" y="260921"/>
                  </a:lnTo>
                  <a:lnTo>
                    <a:pt x="238032" y="257976"/>
                  </a:lnTo>
                  <a:lnTo>
                    <a:pt x="249945" y="249945"/>
                  </a:lnTo>
                  <a:lnTo>
                    <a:pt x="257976" y="238032"/>
                  </a:lnTo>
                  <a:lnTo>
                    <a:pt x="260921" y="223443"/>
                  </a:lnTo>
                  <a:lnTo>
                    <a:pt x="260921" y="37477"/>
                  </a:lnTo>
                  <a:lnTo>
                    <a:pt x="257976" y="22888"/>
                  </a:lnTo>
                  <a:lnTo>
                    <a:pt x="249945" y="10975"/>
                  </a:lnTo>
                  <a:lnTo>
                    <a:pt x="238032" y="2944"/>
                  </a:lnTo>
                  <a:lnTo>
                    <a:pt x="223443" y="0"/>
                  </a:lnTo>
                  <a:close/>
                </a:path>
              </a:pathLst>
            </a:custGeom>
            <a:solidFill>
              <a:srgbClr val="B8CB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100556" y="4948223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5">
                  <a:moveTo>
                    <a:pt x="223443" y="260921"/>
                  </a:moveTo>
                  <a:lnTo>
                    <a:pt x="37477" y="260921"/>
                  </a:lnTo>
                  <a:lnTo>
                    <a:pt x="22888" y="257976"/>
                  </a:lnTo>
                  <a:lnTo>
                    <a:pt x="10975" y="249945"/>
                  </a:lnTo>
                  <a:lnTo>
                    <a:pt x="2944" y="238032"/>
                  </a:lnTo>
                  <a:lnTo>
                    <a:pt x="0" y="223443"/>
                  </a:lnTo>
                  <a:lnTo>
                    <a:pt x="0" y="37477"/>
                  </a:lnTo>
                  <a:lnTo>
                    <a:pt x="2944" y="22888"/>
                  </a:lnTo>
                  <a:lnTo>
                    <a:pt x="10975" y="10975"/>
                  </a:lnTo>
                  <a:lnTo>
                    <a:pt x="22888" y="2944"/>
                  </a:lnTo>
                  <a:lnTo>
                    <a:pt x="37477" y="0"/>
                  </a:lnTo>
                  <a:lnTo>
                    <a:pt x="223443" y="0"/>
                  </a:lnTo>
                  <a:lnTo>
                    <a:pt x="238032" y="2944"/>
                  </a:lnTo>
                  <a:lnTo>
                    <a:pt x="249945" y="10975"/>
                  </a:lnTo>
                  <a:lnTo>
                    <a:pt x="257976" y="22888"/>
                  </a:lnTo>
                  <a:lnTo>
                    <a:pt x="260921" y="37477"/>
                  </a:lnTo>
                  <a:lnTo>
                    <a:pt x="260921" y="223443"/>
                  </a:lnTo>
                  <a:lnTo>
                    <a:pt x="257976" y="238032"/>
                  </a:lnTo>
                  <a:lnTo>
                    <a:pt x="249945" y="249945"/>
                  </a:lnTo>
                  <a:lnTo>
                    <a:pt x="238032" y="257976"/>
                  </a:lnTo>
                  <a:lnTo>
                    <a:pt x="223443" y="260921"/>
                  </a:lnTo>
                  <a:close/>
                </a:path>
              </a:pathLst>
            </a:custGeom>
            <a:ln w="9410">
              <a:solidFill>
                <a:srgbClr val="003B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165149" y="4933336"/>
              <a:ext cx="246379" cy="182245"/>
            </a:xfrm>
            <a:custGeom>
              <a:avLst/>
              <a:gdLst/>
              <a:ahLst/>
              <a:cxnLst/>
              <a:rect l="l" t="t" r="r" b="b"/>
              <a:pathLst>
                <a:path w="246379" h="182245">
                  <a:moveTo>
                    <a:pt x="0" y="117627"/>
                  </a:moveTo>
                  <a:lnTo>
                    <a:pt x="64071" y="181698"/>
                  </a:lnTo>
                  <a:lnTo>
                    <a:pt x="245757" y="0"/>
                  </a:lnTo>
                </a:path>
              </a:pathLst>
            </a:custGeom>
            <a:ln w="28232">
              <a:solidFill>
                <a:srgbClr val="003B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6095847" y="1904801"/>
            <a:ext cx="6096000" cy="0"/>
          </a:xfrm>
          <a:custGeom>
            <a:avLst/>
            <a:gdLst/>
            <a:ahLst/>
            <a:cxnLst/>
            <a:rect l="l" t="t" r="r" b="b"/>
            <a:pathLst>
              <a:path w="6096000">
                <a:moveTo>
                  <a:pt x="0" y="0"/>
                </a:moveTo>
                <a:lnTo>
                  <a:pt x="6095847" y="0"/>
                </a:lnTo>
              </a:path>
            </a:pathLst>
          </a:custGeom>
          <a:ln w="38100">
            <a:solidFill>
              <a:srgbClr val="0069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50443" y="194656"/>
            <a:ext cx="2638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KAISER PERMANENTE MEDICARE 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sz="8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PLANS</a:t>
            </a:r>
            <a:endParaRPr sz="800" dirty="0"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5">
            <a:extLst>
              <a:ext uri="{FF2B5EF4-FFF2-40B4-BE49-F238E27FC236}">
                <a16:creationId xmlns:a16="http://schemas.microsoft.com/office/drawing/2014/main" id="{1B7C72E6-50FC-469B-8FA6-23AA732B0B6A}"/>
              </a:ext>
            </a:extLst>
          </p:cNvPr>
          <p:cNvSpPr/>
          <p:nvPr/>
        </p:nvSpPr>
        <p:spPr>
          <a:xfrm>
            <a:off x="109728" y="0"/>
            <a:ext cx="5986272" cy="68580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7181" t="-12793" r="-68519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B72778B-CD93-472E-90AA-0B04B6B79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483" y="664333"/>
            <a:ext cx="5852160" cy="420624"/>
          </a:xfrm>
        </p:spPr>
        <p:txBody>
          <a:bodyPr/>
          <a:lstStyle/>
          <a:p>
            <a:r>
              <a:rPr lang="en-US" sz="2800" spc="-5" dirty="0"/>
              <a:t>High Medicare </a:t>
            </a:r>
            <a:r>
              <a:rPr lang="en-US" sz="2800" dirty="0"/>
              <a:t>Star Quality</a:t>
            </a:r>
            <a:br>
              <a:rPr lang="en-US" sz="2800" dirty="0"/>
            </a:br>
            <a:r>
              <a:rPr lang="en-US" sz="2800" spc="-5" dirty="0"/>
              <a:t>Ratings </a:t>
            </a:r>
            <a:r>
              <a:rPr lang="en-US" sz="2800" spc="-85" dirty="0"/>
              <a:t>You </a:t>
            </a:r>
            <a:r>
              <a:rPr lang="en-US" sz="2800" spc="-5" dirty="0"/>
              <a:t>Can Depend</a:t>
            </a:r>
            <a:r>
              <a:rPr lang="en-US" sz="2800" spc="-45" dirty="0"/>
              <a:t> </a:t>
            </a:r>
            <a:r>
              <a:rPr lang="en-US" sz="2800" dirty="0"/>
              <a:t>On*</a:t>
            </a:r>
            <a:endParaRPr lang="en-US" sz="2600" dirty="0"/>
          </a:p>
        </p:txBody>
      </p:sp>
      <p:sp>
        <p:nvSpPr>
          <p:cNvPr id="62" name="object 37">
            <a:extLst>
              <a:ext uri="{FF2B5EF4-FFF2-40B4-BE49-F238E27FC236}">
                <a16:creationId xmlns:a16="http://schemas.microsoft.com/office/drawing/2014/main" id="{FB6EBFBE-7E22-4BCB-835B-30DCEEF37551}"/>
              </a:ext>
            </a:extLst>
          </p:cNvPr>
          <p:cNvSpPr txBox="1"/>
          <p:nvPr/>
        </p:nvSpPr>
        <p:spPr>
          <a:xfrm>
            <a:off x="6504144" y="4801133"/>
            <a:ext cx="5276729" cy="105080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 marR="233045" lvl="0" indent="0" algn="l" defTabSz="914400" rtl="0" eaLnBrk="1" fontAlgn="auto" latinLnBrk="0" hangingPunct="1">
              <a:lnSpc>
                <a:spcPct val="1042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heck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 our highly rated* 202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Medicare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health plans at</a:t>
            </a: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78B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kp.org/</a:t>
            </a:r>
            <a:r>
              <a:rPr kumimoji="0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8B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medicarestars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*Every 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year,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Medicare evaluates plans based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5-star rating</a:t>
            </a:r>
            <a:r>
              <a:rPr kumimoji="0" sz="12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system.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C0C171-9C2C-4490-AB6A-22D1C1951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3C7C7-B0FF-451D-99FE-9EA893039D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9" name="Group 83">
            <a:extLst>
              <a:ext uri="{FF2B5EF4-FFF2-40B4-BE49-F238E27FC236}">
                <a16:creationId xmlns:a16="http://schemas.microsoft.com/office/drawing/2014/main" id="{40F74A13-C03D-4D64-90DF-B7798022E8FB}"/>
              </a:ext>
            </a:extLst>
          </p:cNvPr>
          <p:cNvGraphicFramePr>
            <a:graphicFrameLocks noGrp="1"/>
          </p:cNvGraphicFramePr>
          <p:nvPr/>
        </p:nvGraphicFramePr>
        <p:xfrm>
          <a:off x="6546441" y="1577380"/>
          <a:ext cx="4782820" cy="2983981"/>
        </p:xfrm>
        <a:graphic>
          <a:graphicData uri="http://schemas.openxmlformats.org/drawingml/2006/table">
            <a:tbl>
              <a:tblPr/>
              <a:tblGrid>
                <a:gridCol w="341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54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Kaiser Permanente region</a:t>
                      </a:r>
                    </a:p>
                  </a:txBody>
                  <a:tcPr marL="113877" marR="113877" marT="91102" marB="91102" anchor="ctr" horzOverflow="overflow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Star rating*</a:t>
                      </a:r>
                    </a:p>
                  </a:txBody>
                  <a:tcPr marL="113877" marR="113877" marT="91102" marB="91102" anchor="ctr" horzOverflow="overflow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91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California</a:t>
                      </a:r>
                    </a:p>
                  </a:txBody>
                  <a:tcPr marL="113877" marR="113877" marT="91102" marB="91102" anchor="ctr" horzOverflow="overflow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US" sz="1100" dirty="0"/>
                    </a:p>
                  </a:txBody>
                  <a:tcPr marL="113877" marR="113877" marT="91102" marB="91102" horzOverflow="overflow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91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Colorado</a:t>
                      </a:r>
                    </a:p>
                  </a:txBody>
                  <a:tcPr marL="113877" marR="113877" marT="91102" marB="91102" anchor="ctr" horzOverflow="overflow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</a:t>
                      </a:r>
                    </a:p>
                  </a:txBody>
                  <a:tcPr marL="113877" marR="113877" marT="91102" marB="91102" horzOverflow="overflow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91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Georgia</a:t>
                      </a:r>
                    </a:p>
                  </a:txBody>
                  <a:tcPr marL="113877" marR="113877" marT="91102" marB="91102" anchor="ctr" horzOverflow="overflow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3877" marR="113877" marT="91102" marB="91102" horzOverflow="overflow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91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Hawaii</a:t>
                      </a:r>
                    </a:p>
                  </a:txBody>
                  <a:tcPr marL="113877" marR="113877" marT="91102" marB="91102" anchor="ctr" horzOverflow="overflow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3877" marR="113877" marT="91102" marB="91102" horzOverflow="overflow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91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Mid-Atlantic States (MD, VA, D.C.)</a:t>
                      </a:r>
                    </a:p>
                  </a:txBody>
                  <a:tcPr marL="113877" marR="113877" marT="91102" marB="91102" anchor="ctr" horzOverflow="overflow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3877" marR="113877" marT="91102" marB="91102" horzOverflow="overflow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91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Northwest (OR, SW Washington)</a:t>
                      </a:r>
                    </a:p>
                  </a:txBody>
                  <a:tcPr marL="113877" marR="113877" marT="91102" marB="91102" anchor="ctr" horzOverflow="overflow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3877" marR="113877" marT="91102" marB="91102" horzOverflow="overflow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91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Kaiser Permanente Washington</a:t>
                      </a:r>
                    </a:p>
                  </a:txBody>
                  <a:tcPr marL="113877" marR="113877" marT="91102" marB="91102" anchor="ctr" horzOverflow="overflow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3877" marR="113877" marT="91102" marB="91102" horzOverflow="overflow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396480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21F1E220-69FF-4EDC-B156-A5C0D92ACAD7}"/>
              </a:ext>
            </a:extLst>
          </p:cNvPr>
          <p:cNvGrpSpPr/>
          <p:nvPr/>
        </p:nvGrpSpPr>
        <p:grpSpPr>
          <a:xfrm>
            <a:off x="10064084" y="2046509"/>
            <a:ext cx="1156686" cy="2427761"/>
            <a:chOff x="10447259" y="2117999"/>
            <a:chExt cx="1382331" cy="2901365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357E7299-1211-428C-A174-97FA008EE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47259" y="2117999"/>
              <a:ext cx="1382331" cy="219916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ADE9C74-F686-465C-B753-B798F8ADE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47259" y="2564833"/>
              <a:ext cx="1382331" cy="219916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A3C3C6A6-6CBA-47F5-8279-121751ED7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47259" y="3011667"/>
              <a:ext cx="1382331" cy="219916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B8CC87D8-D74C-4A74-BC45-7F8963642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47259" y="3458501"/>
              <a:ext cx="1382331" cy="219916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2A08F6F3-DD79-41B0-A2A5-B3794BED6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47259" y="3905335"/>
              <a:ext cx="1382331" cy="219916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BA2B35B1-FE5B-4329-9E80-0E96DB55A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8317"/>
            <a:stretch/>
          </p:blipFill>
          <p:spPr>
            <a:xfrm>
              <a:off x="10447260" y="4799448"/>
              <a:ext cx="1267352" cy="219916"/>
            </a:xfrm>
            <a:prstGeom prst="rect">
              <a:avLst/>
            </a:prstGeom>
          </p:spPr>
        </p:pic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51A7F7B-19AC-4379-B161-A84614638412}"/>
                </a:ext>
              </a:extLst>
            </p:cNvPr>
            <p:cNvSpPr/>
            <p:nvPr/>
          </p:nvSpPr>
          <p:spPr>
            <a:xfrm>
              <a:off x="10447260" y="4352169"/>
              <a:ext cx="230753" cy="219444"/>
            </a:xfrm>
            <a:custGeom>
              <a:avLst/>
              <a:gdLst>
                <a:gd name="connsiteX0" fmla="*/ 115298 w 230753"/>
                <a:gd name="connsiteY0" fmla="*/ 0 h 219444"/>
                <a:gd name="connsiteX1" fmla="*/ 86552 w 230753"/>
                <a:gd name="connsiteY1" fmla="*/ 81683 h 219444"/>
                <a:gd name="connsiteX2" fmla="*/ 0 w 230753"/>
                <a:gd name="connsiteY2" fmla="*/ 81840 h 219444"/>
                <a:gd name="connsiteX3" fmla="*/ 68645 w 230753"/>
                <a:gd name="connsiteY3" fmla="*/ 136505 h 219444"/>
                <a:gd name="connsiteX4" fmla="*/ 44140 w 230753"/>
                <a:gd name="connsiteY4" fmla="*/ 219445 h 219444"/>
                <a:gd name="connsiteX5" fmla="*/ 115298 w 230753"/>
                <a:gd name="connsiteY5" fmla="*/ 170435 h 219444"/>
                <a:gd name="connsiteX6" fmla="*/ 186613 w 230753"/>
                <a:gd name="connsiteY6" fmla="*/ 219445 h 219444"/>
                <a:gd name="connsiteX7" fmla="*/ 161951 w 230753"/>
                <a:gd name="connsiteY7" fmla="*/ 136505 h 219444"/>
                <a:gd name="connsiteX8" fmla="*/ 230753 w 230753"/>
                <a:gd name="connsiteY8" fmla="*/ 81840 h 219444"/>
                <a:gd name="connsiteX9" fmla="*/ 144201 w 230753"/>
                <a:gd name="connsiteY9" fmla="*/ 81683 h 219444"/>
                <a:gd name="connsiteX10" fmla="*/ 115298 w 230753"/>
                <a:gd name="connsiteY10" fmla="*/ 0 h 219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0753" h="219444">
                  <a:moveTo>
                    <a:pt x="115298" y="0"/>
                  </a:moveTo>
                  <a:lnTo>
                    <a:pt x="86552" y="81683"/>
                  </a:lnTo>
                  <a:lnTo>
                    <a:pt x="0" y="81840"/>
                  </a:lnTo>
                  <a:lnTo>
                    <a:pt x="68645" y="136505"/>
                  </a:lnTo>
                  <a:lnTo>
                    <a:pt x="44140" y="219445"/>
                  </a:lnTo>
                  <a:lnTo>
                    <a:pt x="115298" y="170435"/>
                  </a:lnTo>
                  <a:lnTo>
                    <a:pt x="186613" y="219445"/>
                  </a:lnTo>
                  <a:lnTo>
                    <a:pt x="161951" y="136505"/>
                  </a:lnTo>
                  <a:lnTo>
                    <a:pt x="230753" y="81840"/>
                  </a:lnTo>
                  <a:lnTo>
                    <a:pt x="144201" y="81683"/>
                  </a:lnTo>
                  <a:lnTo>
                    <a:pt x="115298" y="0"/>
                  </a:lnTo>
                  <a:close/>
                </a:path>
              </a:pathLst>
            </a:custGeom>
            <a:solidFill>
              <a:srgbClr val="0083BB"/>
            </a:solidFill>
            <a:ln w="143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FD97C51-6C6E-4E30-BCA2-02AC6F5A7544}"/>
                </a:ext>
              </a:extLst>
            </p:cNvPr>
            <p:cNvSpPr/>
            <p:nvPr/>
          </p:nvSpPr>
          <p:spPr>
            <a:xfrm>
              <a:off x="10736604" y="4352169"/>
              <a:ext cx="230753" cy="219444"/>
            </a:xfrm>
            <a:custGeom>
              <a:avLst/>
              <a:gdLst>
                <a:gd name="connsiteX0" fmla="*/ 115455 w 230753"/>
                <a:gd name="connsiteY0" fmla="*/ 0 h 219444"/>
                <a:gd name="connsiteX1" fmla="*/ 86552 w 230753"/>
                <a:gd name="connsiteY1" fmla="*/ 81683 h 219444"/>
                <a:gd name="connsiteX2" fmla="*/ 0 w 230753"/>
                <a:gd name="connsiteY2" fmla="*/ 81840 h 219444"/>
                <a:gd name="connsiteX3" fmla="*/ 68802 w 230753"/>
                <a:gd name="connsiteY3" fmla="*/ 136505 h 219444"/>
                <a:gd name="connsiteX4" fmla="*/ 44140 w 230753"/>
                <a:gd name="connsiteY4" fmla="*/ 219445 h 219444"/>
                <a:gd name="connsiteX5" fmla="*/ 115455 w 230753"/>
                <a:gd name="connsiteY5" fmla="*/ 170435 h 219444"/>
                <a:gd name="connsiteX6" fmla="*/ 186613 w 230753"/>
                <a:gd name="connsiteY6" fmla="*/ 219445 h 219444"/>
                <a:gd name="connsiteX7" fmla="*/ 162108 w 230753"/>
                <a:gd name="connsiteY7" fmla="*/ 136505 h 219444"/>
                <a:gd name="connsiteX8" fmla="*/ 230753 w 230753"/>
                <a:gd name="connsiteY8" fmla="*/ 81840 h 219444"/>
                <a:gd name="connsiteX9" fmla="*/ 144201 w 230753"/>
                <a:gd name="connsiteY9" fmla="*/ 81683 h 219444"/>
                <a:gd name="connsiteX10" fmla="*/ 115455 w 230753"/>
                <a:gd name="connsiteY10" fmla="*/ 0 h 219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0753" h="219444">
                  <a:moveTo>
                    <a:pt x="115455" y="0"/>
                  </a:moveTo>
                  <a:lnTo>
                    <a:pt x="86552" y="81683"/>
                  </a:lnTo>
                  <a:lnTo>
                    <a:pt x="0" y="81840"/>
                  </a:lnTo>
                  <a:lnTo>
                    <a:pt x="68802" y="136505"/>
                  </a:lnTo>
                  <a:lnTo>
                    <a:pt x="44140" y="219445"/>
                  </a:lnTo>
                  <a:lnTo>
                    <a:pt x="115455" y="170435"/>
                  </a:lnTo>
                  <a:lnTo>
                    <a:pt x="186613" y="219445"/>
                  </a:lnTo>
                  <a:lnTo>
                    <a:pt x="162108" y="136505"/>
                  </a:lnTo>
                  <a:lnTo>
                    <a:pt x="230753" y="81840"/>
                  </a:lnTo>
                  <a:lnTo>
                    <a:pt x="144201" y="81683"/>
                  </a:lnTo>
                  <a:lnTo>
                    <a:pt x="115455" y="0"/>
                  </a:lnTo>
                  <a:close/>
                </a:path>
              </a:pathLst>
            </a:custGeom>
            <a:solidFill>
              <a:srgbClr val="0083BB"/>
            </a:solidFill>
            <a:ln w="143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06A3185-E84F-49DD-A358-67171AA5263B}"/>
                </a:ext>
              </a:extLst>
            </p:cNvPr>
            <p:cNvSpPr/>
            <p:nvPr/>
          </p:nvSpPr>
          <p:spPr>
            <a:xfrm>
              <a:off x="11025949" y="4352169"/>
              <a:ext cx="230753" cy="219444"/>
            </a:xfrm>
            <a:custGeom>
              <a:avLst/>
              <a:gdLst>
                <a:gd name="connsiteX0" fmla="*/ 115455 w 230753"/>
                <a:gd name="connsiteY0" fmla="*/ 0 h 219444"/>
                <a:gd name="connsiteX1" fmla="*/ 86552 w 230753"/>
                <a:gd name="connsiteY1" fmla="*/ 81683 h 219444"/>
                <a:gd name="connsiteX2" fmla="*/ 0 w 230753"/>
                <a:gd name="connsiteY2" fmla="*/ 81840 h 219444"/>
                <a:gd name="connsiteX3" fmla="*/ 68802 w 230753"/>
                <a:gd name="connsiteY3" fmla="*/ 136505 h 219444"/>
                <a:gd name="connsiteX4" fmla="*/ 44140 w 230753"/>
                <a:gd name="connsiteY4" fmla="*/ 219445 h 219444"/>
                <a:gd name="connsiteX5" fmla="*/ 115455 w 230753"/>
                <a:gd name="connsiteY5" fmla="*/ 170435 h 219444"/>
                <a:gd name="connsiteX6" fmla="*/ 186770 w 230753"/>
                <a:gd name="connsiteY6" fmla="*/ 219445 h 219444"/>
                <a:gd name="connsiteX7" fmla="*/ 162108 w 230753"/>
                <a:gd name="connsiteY7" fmla="*/ 136505 h 219444"/>
                <a:gd name="connsiteX8" fmla="*/ 230753 w 230753"/>
                <a:gd name="connsiteY8" fmla="*/ 81840 h 219444"/>
                <a:gd name="connsiteX9" fmla="*/ 144201 w 230753"/>
                <a:gd name="connsiteY9" fmla="*/ 81683 h 219444"/>
                <a:gd name="connsiteX10" fmla="*/ 115455 w 230753"/>
                <a:gd name="connsiteY10" fmla="*/ 0 h 219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0753" h="219444">
                  <a:moveTo>
                    <a:pt x="115455" y="0"/>
                  </a:moveTo>
                  <a:lnTo>
                    <a:pt x="86552" y="81683"/>
                  </a:lnTo>
                  <a:lnTo>
                    <a:pt x="0" y="81840"/>
                  </a:lnTo>
                  <a:lnTo>
                    <a:pt x="68802" y="136505"/>
                  </a:lnTo>
                  <a:lnTo>
                    <a:pt x="44140" y="219445"/>
                  </a:lnTo>
                  <a:lnTo>
                    <a:pt x="115455" y="170435"/>
                  </a:lnTo>
                  <a:lnTo>
                    <a:pt x="186770" y="219445"/>
                  </a:lnTo>
                  <a:lnTo>
                    <a:pt x="162108" y="136505"/>
                  </a:lnTo>
                  <a:lnTo>
                    <a:pt x="230753" y="81840"/>
                  </a:lnTo>
                  <a:lnTo>
                    <a:pt x="144201" y="81683"/>
                  </a:lnTo>
                  <a:lnTo>
                    <a:pt x="115455" y="0"/>
                  </a:lnTo>
                  <a:close/>
                </a:path>
              </a:pathLst>
            </a:custGeom>
            <a:solidFill>
              <a:srgbClr val="0083BB"/>
            </a:solidFill>
            <a:ln w="143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05B51DE-3A55-460A-B874-E3F59BA2A415}"/>
                </a:ext>
              </a:extLst>
            </p:cNvPr>
            <p:cNvSpPr/>
            <p:nvPr/>
          </p:nvSpPr>
          <p:spPr>
            <a:xfrm>
              <a:off x="11315450" y="4352169"/>
              <a:ext cx="230595" cy="219444"/>
            </a:xfrm>
            <a:custGeom>
              <a:avLst/>
              <a:gdLst>
                <a:gd name="connsiteX0" fmla="*/ 115298 w 230595"/>
                <a:gd name="connsiteY0" fmla="*/ 0 h 219444"/>
                <a:gd name="connsiteX1" fmla="*/ 86395 w 230595"/>
                <a:gd name="connsiteY1" fmla="*/ 81683 h 219444"/>
                <a:gd name="connsiteX2" fmla="*/ 0 w 230595"/>
                <a:gd name="connsiteY2" fmla="*/ 81840 h 219444"/>
                <a:gd name="connsiteX3" fmla="*/ 68645 w 230595"/>
                <a:gd name="connsiteY3" fmla="*/ 136505 h 219444"/>
                <a:gd name="connsiteX4" fmla="*/ 43983 w 230595"/>
                <a:gd name="connsiteY4" fmla="*/ 219445 h 219444"/>
                <a:gd name="connsiteX5" fmla="*/ 115298 w 230595"/>
                <a:gd name="connsiteY5" fmla="*/ 170435 h 219444"/>
                <a:gd name="connsiteX6" fmla="*/ 186613 w 230595"/>
                <a:gd name="connsiteY6" fmla="*/ 219445 h 219444"/>
                <a:gd name="connsiteX7" fmla="*/ 161951 w 230595"/>
                <a:gd name="connsiteY7" fmla="*/ 136505 h 219444"/>
                <a:gd name="connsiteX8" fmla="*/ 230596 w 230595"/>
                <a:gd name="connsiteY8" fmla="*/ 81840 h 219444"/>
                <a:gd name="connsiteX9" fmla="*/ 144201 w 230595"/>
                <a:gd name="connsiteY9" fmla="*/ 81683 h 219444"/>
                <a:gd name="connsiteX10" fmla="*/ 115298 w 230595"/>
                <a:gd name="connsiteY10" fmla="*/ 0 h 219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0595" h="219444">
                  <a:moveTo>
                    <a:pt x="115298" y="0"/>
                  </a:moveTo>
                  <a:lnTo>
                    <a:pt x="86395" y="81683"/>
                  </a:lnTo>
                  <a:lnTo>
                    <a:pt x="0" y="81840"/>
                  </a:lnTo>
                  <a:lnTo>
                    <a:pt x="68645" y="136505"/>
                  </a:lnTo>
                  <a:lnTo>
                    <a:pt x="43983" y="219445"/>
                  </a:lnTo>
                  <a:lnTo>
                    <a:pt x="115298" y="170435"/>
                  </a:lnTo>
                  <a:lnTo>
                    <a:pt x="186613" y="219445"/>
                  </a:lnTo>
                  <a:lnTo>
                    <a:pt x="161951" y="136505"/>
                  </a:lnTo>
                  <a:lnTo>
                    <a:pt x="230596" y="81840"/>
                  </a:lnTo>
                  <a:lnTo>
                    <a:pt x="144201" y="81683"/>
                  </a:lnTo>
                  <a:lnTo>
                    <a:pt x="115298" y="0"/>
                  </a:lnTo>
                  <a:close/>
                </a:path>
              </a:pathLst>
            </a:custGeom>
            <a:solidFill>
              <a:srgbClr val="0083BB"/>
            </a:solidFill>
            <a:ln w="143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0" name="object 5">
            <a:extLst>
              <a:ext uri="{FF2B5EF4-FFF2-40B4-BE49-F238E27FC236}">
                <a16:creationId xmlns:a16="http://schemas.microsoft.com/office/drawing/2014/main" id="{84276EB7-4F1E-48CB-B25F-72FB482D7FF4}"/>
              </a:ext>
            </a:extLst>
          </p:cNvPr>
          <p:cNvSpPr txBox="1"/>
          <p:nvPr/>
        </p:nvSpPr>
        <p:spPr>
          <a:xfrm>
            <a:off x="450443" y="194656"/>
            <a:ext cx="263842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KAISER PERMANENTE MEDICARE 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HEALTH</a:t>
            </a:r>
            <a:r>
              <a:rPr kumimoji="0" sz="8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PLANS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692281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912062"/>
              </p:ext>
            </p:extLst>
          </p:nvPr>
        </p:nvGraphicFramePr>
        <p:xfrm>
          <a:off x="742950" y="1386953"/>
          <a:ext cx="10531476" cy="4610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4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6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04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6864350" algn="l"/>
                        </a:tabLst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Services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8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Fresno USD</a:t>
                      </a:r>
                      <a:endParaRPr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78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186">
                <a:tc>
                  <a:txBody>
                    <a:bodyPr/>
                    <a:lstStyle/>
                    <a:p>
                      <a:pPr marL="56705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Annual Out-of-Pocket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Maximum</a:t>
                      </a: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78B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$1,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00 per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calendar year |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,000 per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calendar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year</a:t>
                      </a: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78B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187">
                <a:tc>
                  <a:txBody>
                    <a:bodyPr/>
                    <a:lstStyle/>
                    <a:p>
                      <a:pPr marL="56705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Lifetime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Maximum</a:t>
                      </a: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78B3"/>
                      </a:solidFill>
                      <a:prstDash val="solid"/>
                    </a:lnT>
                    <a:lnB w="3175">
                      <a:solidFill>
                        <a:srgbClr val="0078B3"/>
                      </a:solidFill>
                      <a:prstDash val="solid"/>
                    </a:lnB>
                    <a:solidFill>
                      <a:srgbClr val="DEEFFA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None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78B3"/>
                      </a:solidFill>
                      <a:prstDash val="solid"/>
                    </a:lnT>
                    <a:lnB w="3175">
                      <a:solidFill>
                        <a:srgbClr val="0078B3"/>
                      </a:solidFill>
                      <a:prstDash val="solid"/>
                    </a:lnB>
                    <a:solidFill>
                      <a:srgbClr val="DEEF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187">
                <a:tc>
                  <a:txBody>
                    <a:bodyPr/>
                    <a:lstStyle/>
                    <a:p>
                      <a:pPr marL="56705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Office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Visits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78B3"/>
                      </a:solidFill>
                      <a:prstDash val="solid"/>
                    </a:lnT>
                    <a:lnB w="3175">
                      <a:solidFill>
                        <a:srgbClr val="0078B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$1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per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visit</a:t>
                      </a: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78B3"/>
                      </a:solidFill>
                      <a:prstDash val="solid"/>
                    </a:lnT>
                    <a:lnB w="3175">
                      <a:solidFill>
                        <a:srgbClr val="0078B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188">
                <a:tc>
                  <a:txBody>
                    <a:bodyPr/>
                    <a:lstStyle/>
                    <a:p>
                      <a:pPr marL="56705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Lab/X-rays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78B3"/>
                      </a:solidFill>
                      <a:prstDash val="solid"/>
                    </a:lnT>
                    <a:lnB w="3175">
                      <a:solidFill>
                        <a:srgbClr val="0078B3"/>
                      </a:solidFill>
                      <a:prstDash val="solid"/>
                    </a:lnB>
                    <a:solidFill>
                      <a:srgbClr val="DEEFFA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charge</a:t>
                      </a: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78B3"/>
                      </a:solidFill>
                      <a:prstDash val="solid"/>
                    </a:lnT>
                    <a:lnB w="3175">
                      <a:solidFill>
                        <a:srgbClr val="0078B3"/>
                      </a:solidFill>
                      <a:prstDash val="solid"/>
                    </a:lnB>
                    <a:solidFill>
                      <a:srgbClr val="DEEF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187">
                <a:tc>
                  <a:txBody>
                    <a:bodyPr/>
                    <a:lstStyle/>
                    <a:p>
                      <a:pPr marL="56705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Outpatient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Surgery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78B3"/>
                      </a:solidFill>
                      <a:prstDash val="solid"/>
                    </a:lnT>
                    <a:lnB w="3175">
                      <a:solidFill>
                        <a:srgbClr val="0078B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0 per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procedure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78B3"/>
                      </a:solidFill>
                      <a:prstDash val="solid"/>
                    </a:lnT>
                    <a:lnB w="3175">
                      <a:solidFill>
                        <a:srgbClr val="0078B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187">
                <a:tc>
                  <a:txBody>
                    <a:bodyPr/>
                    <a:lstStyle/>
                    <a:p>
                      <a:pPr marL="56705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Hospitalization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Services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78B3"/>
                      </a:solidFill>
                      <a:prstDash val="solid"/>
                    </a:lnT>
                    <a:lnB w="3175">
                      <a:solidFill>
                        <a:srgbClr val="0078B3"/>
                      </a:solidFill>
                      <a:prstDash val="solid"/>
                    </a:lnB>
                    <a:solidFill>
                      <a:srgbClr val="DEEFFA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400" spc="-5" dirty="0">
                          <a:latin typeface="Arial"/>
                          <a:cs typeface="Arial"/>
                        </a:rPr>
                        <a:t>$500 per</a:t>
                      </a:r>
                      <a:r>
                        <a:rPr lang="en-US" sz="1400" spc="-10" dirty="0">
                          <a:latin typeface="Arial"/>
                          <a:cs typeface="Arial"/>
                        </a:rPr>
                        <a:t> admission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78B3"/>
                      </a:solidFill>
                      <a:prstDash val="solid"/>
                    </a:lnT>
                    <a:lnB w="3175">
                      <a:solidFill>
                        <a:srgbClr val="0078B3"/>
                      </a:solidFill>
                      <a:prstDash val="solid"/>
                    </a:lnB>
                    <a:solidFill>
                      <a:srgbClr val="DEEF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187">
                <a:tc>
                  <a:txBody>
                    <a:bodyPr/>
                    <a:lstStyle/>
                    <a:p>
                      <a:pPr marL="56705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Emergency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Services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78B3"/>
                      </a:solidFill>
                      <a:prstDash val="solid"/>
                    </a:lnT>
                    <a:lnB w="3175">
                      <a:solidFill>
                        <a:srgbClr val="0078B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$50 per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visit</a:t>
                      </a: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78B3"/>
                      </a:solidFill>
                      <a:prstDash val="solid"/>
                    </a:lnT>
                    <a:lnB w="3175">
                      <a:solidFill>
                        <a:srgbClr val="0078B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187">
                <a:tc>
                  <a:txBody>
                    <a:bodyPr/>
                    <a:lstStyle/>
                    <a:p>
                      <a:pPr marL="56705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Ambulance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Services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78B3"/>
                      </a:solidFill>
                      <a:prstDash val="solid"/>
                    </a:lnT>
                    <a:lnB w="3175">
                      <a:solidFill>
                        <a:srgbClr val="0078B3"/>
                      </a:solidFill>
                      <a:prstDash val="solid"/>
                    </a:lnB>
                    <a:solidFill>
                      <a:srgbClr val="DEEFFA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0 per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trip</a:t>
                      </a: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78B3"/>
                      </a:solidFill>
                      <a:prstDash val="solid"/>
                    </a:lnT>
                    <a:lnB w="3175">
                      <a:solidFill>
                        <a:srgbClr val="0078B3"/>
                      </a:solidFill>
                      <a:prstDash val="solid"/>
                    </a:lnB>
                    <a:solidFill>
                      <a:srgbClr val="DEEF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187">
                <a:tc>
                  <a:txBody>
                    <a:bodyPr/>
                    <a:lstStyle/>
                    <a:p>
                      <a:pPr marL="56705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Prescription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Drugs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(Generic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Brand)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78B3"/>
                      </a:solidFill>
                      <a:prstDash val="solid"/>
                    </a:lnT>
                    <a:lnB w="3175">
                      <a:solidFill>
                        <a:srgbClr val="0078B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400" spc="-5" dirty="0">
                          <a:latin typeface="Arial"/>
                          <a:cs typeface="Arial"/>
                        </a:rPr>
                        <a:t>Generic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$10 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/ Brand $35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up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to a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100-day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supply</a:t>
                      </a: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78B3"/>
                      </a:solidFill>
                      <a:prstDash val="solid"/>
                    </a:lnT>
                    <a:lnB w="3175">
                      <a:solidFill>
                        <a:srgbClr val="0078B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4187">
                <a:tc>
                  <a:txBody>
                    <a:bodyPr/>
                    <a:lstStyle/>
                    <a:p>
                      <a:pPr marL="56705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400" spc="-5" dirty="0">
                          <a:latin typeface="Arial"/>
                          <a:cs typeface="Arial"/>
                        </a:rPr>
                        <a:t>Durable </a:t>
                      </a:r>
                      <a:r>
                        <a:rPr lang="en-US" sz="1400" dirty="0">
                          <a:latin typeface="Arial"/>
                          <a:cs typeface="Arial"/>
                        </a:rPr>
                        <a:t>Medical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>
                          <a:latin typeface="Arial"/>
                          <a:cs typeface="Arial"/>
                        </a:rPr>
                        <a:t>Equipment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78B3"/>
                      </a:solidFill>
                      <a:prstDash val="solid"/>
                    </a:lnT>
                    <a:lnB w="3175">
                      <a:solidFill>
                        <a:srgbClr val="0078B3"/>
                      </a:solidFill>
                      <a:prstDash val="solid"/>
                    </a:lnB>
                    <a:solidFill>
                      <a:srgbClr val="DEEFFA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20% Co-Insurance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78B3"/>
                      </a:solidFill>
                      <a:prstDash val="solid"/>
                    </a:lnT>
                    <a:lnB w="3175">
                      <a:solidFill>
                        <a:srgbClr val="0078B3"/>
                      </a:solidFill>
                      <a:prstDash val="solid"/>
                    </a:lnB>
                    <a:solidFill>
                      <a:srgbClr val="DEEF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4187">
                <a:tc>
                  <a:txBody>
                    <a:bodyPr/>
                    <a:lstStyle/>
                    <a:p>
                      <a:pPr marL="56705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Eyewear</a:t>
                      </a: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78B3"/>
                      </a:solidFill>
                      <a:prstDash val="solid"/>
                    </a:lnT>
                    <a:lnB w="3175">
                      <a:solidFill>
                        <a:srgbClr val="0078B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$150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allowance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78B3"/>
                      </a:solidFill>
                      <a:prstDash val="solid"/>
                    </a:lnT>
                    <a:lnB w="3175">
                      <a:solidFill>
                        <a:srgbClr val="0078B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450443" y="194656"/>
            <a:ext cx="2638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94F7F"/>
                </a:solidFill>
                <a:latin typeface="Arial"/>
                <a:cs typeface="Arial"/>
              </a:rPr>
              <a:t>KAISER PERMANENTE MEDICARE </a:t>
            </a:r>
            <a:r>
              <a:rPr sz="800" spc="15" dirty="0">
                <a:solidFill>
                  <a:srgbClr val="194F7F"/>
                </a:solidFill>
                <a:latin typeface="Arial"/>
                <a:cs typeface="Arial"/>
              </a:rPr>
              <a:t>HEALTH</a:t>
            </a:r>
            <a:r>
              <a:rPr sz="800" spc="100" dirty="0">
                <a:solidFill>
                  <a:srgbClr val="194F7F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94F7F"/>
                </a:solidFill>
                <a:latin typeface="Arial"/>
                <a:cs typeface="Arial"/>
              </a:rPr>
              <a:t>PLANS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63158" y="2227623"/>
            <a:ext cx="274320" cy="228600"/>
            <a:chOff x="863158" y="2177926"/>
            <a:chExt cx="274320" cy="228600"/>
          </a:xfrm>
        </p:grpSpPr>
        <p:sp>
          <p:nvSpPr>
            <p:cNvPr id="10" name="object 10"/>
            <p:cNvSpPr/>
            <p:nvPr/>
          </p:nvSpPr>
          <p:spPr>
            <a:xfrm>
              <a:off x="863158" y="2177926"/>
              <a:ext cx="274320" cy="228600"/>
            </a:xfrm>
            <a:custGeom>
              <a:avLst/>
              <a:gdLst/>
              <a:ahLst/>
              <a:cxnLst/>
              <a:rect l="l" t="t" r="r" b="b"/>
              <a:pathLst>
                <a:path w="274319" h="228600">
                  <a:moveTo>
                    <a:pt x="241452" y="11430"/>
                  </a:moveTo>
                  <a:lnTo>
                    <a:pt x="33693" y="11430"/>
                  </a:lnTo>
                  <a:lnTo>
                    <a:pt x="20772" y="14098"/>
                  </a:lnTo>
                  <a:lnTo>
                    <a:pt x="10040" y="21307"/>
                  </a:lnTo>
                  <a:lnTo>
                    <a:pt x="2712" y="31864"/>
                  </a:lnTo>
                  <a:lnTo>
                    <a:pt x="0" y="44577"/>
                  </a:lnTo>
                  <a:lnTo>
                    <a:pt x="0" y="195491"/>
                  </a:lnTo>
                  <a:lnTo>
                    <a:pt x="2591" y="208202"/>
                  </a:lnTo>
                  <a:lnTo>
                    <a:pt x="9653" y="218746"/>
                  </a:lnTo>
                  <a:lnTo>
                    <a:pt x="20118" y="225939"/>
                  </a:lnTo>
                  <a:lnTo>
                    <a:pt x="32918" y="228600"/>
                  </a:lnTo>
                  <a:lnTo>
                    <a:pt x="241401" y="228600"/>
                  </a:lnTo>
                  <a:lnTo>
                    <a:pt x="254201" y="225939"/>
                  </a:lnTo>
                  <a:lnTo>
                    <a:pt x="264666" y="218746"/>
                  </a:lnTo>
                  <a:lnTo>
                    <a:pt x="265781" y="217081"/>
                  </a:lnTo>
                  <a:lnTo>
                    <a:pt x="34289" y="217081"/>
                  </a:lnTo>
                  <a:lnTo>
                    <a:pt x="25392" y="215284"/>
                  </a:lnTo>
                  <a:lnTo>
                    <a:pt x="18126" y="210385"/>
                  </a:lnTo>
                  <a:lnTo>
                    <a:pt x="13226" y="203118"/>
                  </a:lnTo>
                  <a:lnTo>
                    <a:pt x="11447" y="194310"/>
                  </a:lnTo>
                  <a:lnTo>
                    <a:pt x="11429" y="57150"/>
                  </a:lnTo>
                  <a:lnTo>
                    <a:pt x="274320" y="57150"/>
                  </a:lnTo>
                  <a:lnTo>
                    <a:pt x="274320" y="45720"/>
                  </a:lnTo>
                  <a:lnTo>
                    <a:pt x="11455" y="45720"/>
                  </a:lnTo>
                  <a:lnTo>
                    <a:pt x="13287" y="36849"/>
                  </a:lnTo>
                  <a:lnTo>
                    <a:pt x="18186" y="29579"/>
                  </a:lnTo>
                  <a:lnTo>
                    <a:pt x="25428" y="24665"/>
                  </a:lnTo>
                  <a:lnTo>
                    <a:pt x="34289" y="22860"/>
                  </a:lnTo>
                  <a:lnTo>
                    <a:pt x="265732" y="22860"/>
                  </a:lnTo>
                  <a:lnTo>
                    <a:pt x="264696" y="21307"/>
                  </a:lnTo>
                  <a:lnTo>
                    <a:pt x="254249" y="14098"/>
                  </a:lnTo>
                  <a:lnTo>
                    <a:pt x="241452" y="11430"/>
                  </a:lnTo>
                  <a:close/>
                </a:path>
                <a:path w="274319" h="228600">
                  <a:moveTo>
                    <a:pt x="274320" y="57150"/>
                  </a:moveTo>
                  <a:lnTo>
                    <a:pt x="262889" y="57150"/>
                  </a:lnTo>
                  <a:lnTo>
                    <a:pt x="262889" y="194310"/>
                  </a:lnTo>
                  <a:lnTo>
                    <a:pt x="261092" y="203156"/>
                  </a:lnTo>
                  <a:lnTo>
                    <a:pt x="256200" y="210396"/>
                  </a:lnTo>
                  <a:lnTo>
                    <a:pt x="248959" y="215285"/>
                  </a:lnTo>
                  <a:lnTo>
                    <a:pt x="240118" y="217081"/>
                  </a:lnTo>
                  <a:lnTo>
                    <a:pt x="265781" y="217081"/>
                  </a:lnTo>
                  <a:lnTo>
                    <a:pt x="271728" y="208202"/>
                  </a:lnTo>
                  <a:lnTo>
                    <a:pt x="274320" y="195491"/>
                  </a:lnTo>
                  <a:lnTo>
                    <a:pt x="274320" y="57150"/>
                  </a:lnTo>
                  <a:close/>
                </a:path>
                <a:path w="274319" h="228600">
                  <a:moveTo>
                    <a:pt x="265732" y="22860"/>
                  </a:moveTo>
                  <a:lnTo>
                    <a:pt x="240029" y="22860"/>
                  </a:lnTo>
                  <a:lnTo>
                    <a:pt x="248896" y="24665"/>
                  </a:lnTo>
                  <a:lnTo>
                    <a:pt x="256138" y="29579"/>
                  </a:lnTo>
                  <a:lnTo>
                    <a:pt x="261034" y="36849"/>
                  </a:lnTo>
                  <a:lnTo>
                    <a:pt x="262864" y="45720"/>
                  </a:lnTo>
                  <a:lnTo>
                    <a:pt x="274320" y="45720"/>
                  </a:lnTo>
                  <a:lnTo>
                    <a:pt x="274320" y="44577"/>
                  </a:lnTo>
                  <a:lnTo>
                    <a:pt x="271738" y="31864"/>
                  </a:lnTo>
                  <a:lnTo>
                    <a:pt x="265732" y="22860"/>
                  </a:lnTo>
                  <a:close/>
                </a:path>
                <a:path w="274319" h="228600">
                  <a:moveTo>
                    <a:pt x="57467" y="0"/>
                  </a:moveTo>
                  <a:lnTo>
                    <a:pt x="45364" y="0"/>
                  </a:lnTo>
                  <a:lnTo>
                    <a:pt x="45364" y="11430"/>
                  </a:lnTo>
                  <a:lnTo>
                    <a:pt x="57467" y="11430"/>
                  </a:lnTo>
                  <a:lnTo>
                    <a:pt x="57467" y="0"/>
                  </a:lnTo>
                  <a:close/>
                </a:path>
                <a:path w="274319" h="228600">
                  <a:moveTo>
                    <a:pt x="228930" y="0"/>
                  </a:moveTo>
                  <a:lnTo>
                    <a:pt x="216814" y="0"/>
                  </a:lnTo>
                  <a:lnTo>
                    <a:pt x="216814" y="11430"/>
                  </a:lnTo>
                  <a:lnTo>
                    <a:pt x="228930" y="11430"/>
                  </a:lnTo>
                  <a:lnTo>
                    <a:pt x="228930" y="0"/>
                  </a:lnTo>
                  <a:close/>
                </a:path>
              </a:pathLst>
            </a:custGeom>
            <a:solidFill>
              <a:srgbClr val="184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74613" y="2200786"/>
              <a:ext cx="251460" cy="22860"/>
            </a:xfrm>
            <a:custGeom>
              <a:avLst/>
              <a:gdLst/>
              <a:ahLst/>
              <a:cxnLst/>
              <a:rect l="l" t="t" r="r" b="b"/>
              <a:pathLst>
                <a:path w="251459" h="22860">
                  <a:moveTo>
                    <a:pt x="228574" y="0"/>
                  </a:moveTo>
                  <a:lnTo>
                    <a:pt x="22834" y="0"/>
                  </a:lnTo>
                  <a:lnTo>
                    <a:pt x="13967" y="1805"/>
                  </a:lnTo>
                  <a:lnTo>
                    <a:pt x="6726" y="6719"/>
                  </a:lnTo>
                  <a:lnTo>
                    <a:pt x="1830" y="13989"/>
                  </a:lnTo>
                  <a:lnTo>
                    <a:pt x="0" y="22860"/>
                  </a:lnTo>
                  <a:lnTo>
                    <a:pt x="251409" y="22860"/>
                  </a:lnTo>
                  <a:lnTo>
                    <a:pt x="249579" y="13989"/>
                  </a:lnTo>
                  <a:lnTo>
                    <a:pt x="244682" y="6719"/>
                  </a:lnTo>
                  <a:lnTo>
                    <a:pt x="237441" y="1805"/>
                  </a:lnTo>
                  <a:lnTo>
                    <a:pt x="228574" y="0"/>
                  </a:lnTo>
                  <a:close/>
                </a:path>
              </a:pathLst>
            </a:custGeom>
            <a:solidFill>
              <a:srgbClr val="91CC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30485" y="2257930"/>
              <a:ext cx="138388" cy="1143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842067" y="2675085"/>
            <a:ext cx="316865" cy="118110"/>
            <a:chOff x="842067" y="2617438"/>
            <a:chExt cx="316865" cy="118110"/>
          </a:xfrm>
        </p:grpSpPr>
        <p:sp>
          <p:nvSpPr>
            <p:cNvPr id="14" name="object 14"/>
            <p:cNvSpPr/>
            <p:nvPr/>
          </p:nvSpPr>
          <p:spPr>
            <a:xfrm>
              <a:off x="842067" y="2617438"/>
              <a:ext cx="316865" cy="118110"/>
            </a:xfrm>
            <a:custGeom>
              <a:avLst/>
              <a:gdLst/>
              <a:ahLst/>
              <a:cxnLst/>
              <a:rect l="l" t="t" r="r" b="b"/>
              <a:pathLst>
                <a:path w="316865" h="118110">
                  <a:moveTo>
                    <a:pt x="313982" y="106527"/>
                  </a:moveTo>
                  <a:lnTo>
                    <a:pt x="2514" y="106527"/>
                  </a:lnTo>
                  <a:lnTo>
                    <a:pt x="0" y="109054"/>
                  </a:lnTo>
                  <a:lnTo>
                    <a:pt x="0" y="115443"/>
                  </a:lnTo>
                  <a:lnTo>
                    <a:pt x="2514" y="117957"/>
                  </a:lnTo>
                  <a:lnTo>
                    <a:pt x="313982" y="117957"/>
                  </a:lnTo>
                  <a:lnTo>
                    <a:pt x="316496" y="115443"/>
                  </a:lnTo>
                  <a:lnTo>
                    <a:pt x="316496" y="109054"/>
                  </a:lnTo>
                  <a:lnTo>
                    <a:pt x="313982" y="106527"/>
                  </a:lnTo>
                  <a:close/>
                </a:path>
                <a:path w="316865" h="118110">
                  <a:moveTo>
                    <a:pt x="151892" y="22631"/>
                  </a:moveTo>
                  <a:lnTo>
                    <a:pt x="17716" y="22631"/>
                  </a:lnTo>
                  <a:lnTo>
                    <a:pt x="15201" y="25260"/>
                  </a:lnTo>
                  <a:lnTo>
                    <a:pt x="15201" y="106527"/>
                  </a:lnTo>
                  <a:lnTo>
                    <a:pt x="26631" y="106527"/>
                  </a:lnTo>
                  <a:lnTo>
                    <a:pt x="26631" y="34061"/>
                  </a:lnTo>
                  <a:lnTo>
                    <a:pt x="154419" y="34061"/>
                  </a:lnTo>
                  <a:lnTo>
                    <a:pt x="154419" y="25260"/>
                  </a:lnTo>
                  <a:lnTo>
                    <a:pt x="151892" y="22631"/>
                  </a:lnTo>
                  <a:close/>
                </a:path>
                <a:path w="316865" h="118110">
                  <a:moveTo>
                    <a:pt x="112928" y="56464"/>
                  </a:moveTo>
                  <a:lnTo>
                    <a:pt x="56692" y="56464"/>
                  </a:lnTo>
                  <a:lnTo>
                    <a:pt x="54063" y="58978"/>
                  </a:lnTo>
                  <a:lnTo>
                    <a:pt x="54063" y="106527"/>
                  </a:lnTo>
                  <a:lnTo>
                    <a:pt x="65493" y="106527"/>
                  </a:lnTo>
                  <a:lnTo>
                    <a:pt x="65493" y="67894"/>
                  </a:lnTo>
                  <a:lnTo>
                    <a:pt x="115557" y="67894"/>
                  </a:lnTo>
                  <a:lnTo>
                    <a:pt x="115557" y="58978"/>
                  </a:lnTo>
                  <a:lnTo>
                    <a:pt x="112928" y="56464"/>
                  </a:lnTo>
                  <a:close/>
                </a:path>
                <a:path w="316865" h="118110">
                  <a:moveTo>
                    <a:pt x="90525" y="67894"/>
                  </a:moveTo>
                  <a:lnTo>
                    <a:pt x="79095" y="67894"/>
                  </a:lnTo>
                  <a:lnTo>
                    <a:pt x="79095" y="106527"/>
                  </a:lnTo>
                  <a:lnTo>
                    <a:pt x="90525" y="106527"/>
                  </a:lnTo>
                  <a:lnTo>
                    <a:pt x="90525" y="67894"/>
                  </a:lnTo>
                  <a:close/>
                </a:path>
                <a:path w="316865" h="118110">
                  <a:moveTo>
                    <a:pt x="115557" y="67894"/>
                  </a:moveTo>
                  <a:lnTo>
                    <a:pt x="104127" y="67894"/>
                  </a:lnTo>
                  <a:lnTo>
                    <a:pt x="104127" y="106527"/>
                  </a:lnTo>
                  <a:lnTo>
                    <a:pt x="115557" y="106527"/>
                  </a:lnTo>
                  <a:lnTo>
                    <a:pt x="115557" y="67894"/>
                  </a:lnTo>
                  <a:close/>
                </a:path>
                <a:path w="316865" h="118110">
                  <a:moveTo>
                    <a:pt x="154419" y="34061"/>
                  </a:moveTo>
                  <a:lnTo>
                    <a:pt x="142989" y="34061"/>
                  </a:lnTo>
                  <a:lnTo>
                    <a:pt x="142989" y="106527"/>
                  </a:lnTo>
                  <a:lnTo>
                    <a:pt x="154406" y="106527"/>
                  </a:lnTo>
                  <a:lnTo>
                    <a:pt x="154406" y="67437"/>
                  </a:lnTo>
                  <a:lnTo>
                    <a:pt x="297865" y="67437"/>
                  </a:lnTo>
                  <a:lnTo>
                    <a:pt x="297865" y="56007"/>
                  </a:lnTo>
                  <a:lnTo>
                    <a:pt x="154419" y="56007"/>
                  </a:lnTo>
                  <a:lnTo>
                    <a:pt x="154419" y="34061"/>
                  </a:lnTo>
                  <a:close/>
                </a:path>
                <a:path w="316865" h="118110">
                  <a:moveTo>
                    <a:pt x="203454" y="67437"/>
                  </a:moveTo>
                  <a:lnTo>
                    <a:pt x="192024" y="67437"/>
                  </a:lnTo>
                  <a:lnTo>
                    <a:pt x="192024" y="106527"/>
                  </a:lnTo>
                  <a:lnTo>
                    <a:pt x="203454" y="106527"/>
                  </a:lnTo>
                  <a:lnTo>
                    <a:pt x="203454" y="67437"/>
                  </a:lnTo>
                  <a:close/>
                </a:path>
                <a:path w="316865" h="118110">
                  <a:moveTo>
                    <a:pt x="249859" y="67437"/>
                  </a:moveTo>
                  <a:lnTo>
                    <a:pt x="238429" y="67437"/>
                  </a:lnTo>
                  <a:lnTo>
                    <a:pt x="238429" y="106527"/>
                  </a:lnTo>
                  <a:lnTo>
                    <a:pt x="249859" y="106527"/>
                  </a:lnTo>
                  <a:lnTo>
                    <a:pt x="249859" y="67437"/>
                  </a:lnTo>
                  <a:close/>
                </a:path>
                <a:path w="316865" h="118110">
                  <a:moveTo>
                    <a:pt x="297865" y="67437"/>
                  </a:moveTo>
                  <a:lnTo>
                    <a:pt x="286435" y="67437"/>
                  </a:lnTo>
                  <a:lnTo>
                    <a:pt x="286435" y="106527"/>
                  </a:lnTo>
                  <a:lnTo>
                    <a:pt x="297865" y="106527"/>
                  </a:lnTo>
                  <a:lnTo>
                    <a:pt x="297865" y="67437"/>
                  </a:lnTo>
                  <a:close/>
                </a:path>
                <a:path w="316865" h="118110">
                  <a:moveTo>
                    <a:pt x="297865" y="11430"/>
                  </a:moveTo>
                  <a:lnTo>
                    <a:pt x="286435" y="11430"/>
                  </a:lnTo>
                  <a:lnTo>
                    <a:pt x="286435" y="56007"/>
                  </a:lnTo>
                  <a:lnTo>
                    <a:pt x="297865" y="56007"/>
                  </a:lnTo>
                  <a:lnTo>
                    <a:pt x="297865" y="11430"/>
                  </a:lnTo>
                  <a:close/>
                </a:path>
                <a:path w="316865" h="118110">
                  <a:moveTo>
                    <a:pt x="295236" y="0"/>
                  </a:moveTo>
                  <a:lnTo>
                    <a:pt x="121272" y="0"/>
                  </a:lnTo>
                  <a:lnTo>
                    <a:pt x="118643" y="2514"/>
                  </a:lnTo>
                  <a:lnTo>
                    <a:pt x="118643" y="22631"/>
                  </a:lnTo>
                  <a:lnTo>
                    <a:pt x="130073" y="22631"/>
                  </a:lnTo>
                  <a:lnTo>
                    <a:pt x="130073" y="11430"/>
                  </a:lnTo>
                  <a:lnTo>
                    <a:pt x="297865" y="11430"/>
                  </a:lnTo>
                  <a:lnTo>
                    <a:pt x="297865" y="2514"/>
                  </a:lnTo>
                  <a:lnTo>
                    <a:pt x="295236" y="0"/>
                  </a:lnTo>
                  <a:close/>
                </a:path>
              </a:pathLst>
            </a:custGeom>
            <a:solidFill>
              <a:srgbClr val="154E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7554" y="2685338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4" h="38735">
                  <a:moveTo>
                    <a:pt x="13601" y="0"/>
                  </a:moveTo>
                  <a:lnTo>
                    <a:pt x="0" y="0"/>
                  </a:lnTo>
                  <a:lnTo>
                    <a:pt x="0" y="38633"/>
                  </a:lnTo>
                  <a:lnTo>
                    <a:pt x="13601" y="38633"/>
                  </a:lnTo>
                  <a:lnTo>
                    <a:pt x="13601" y="0"/>
                  </a:lnTo>
                  <a:close/>
                </a:path>
                <a:path w="38734" h="38735">
                  <a:moveTo>
                    <a:pt x="38633" y="0"/>
                  </a:moveTo>
                  <a:lnTo>
                    <a:pt x="25031" y="0"/>
                  </a:lnTo>
                  <a:lnTo>
                    <a:pt x="25031" y="38633"/>
                  </a:lnTo>
                  <a:lnTo>
                    <a:pt x="38633" y="38633"/>
                  </a:lnTo>
                  <a:lnTo>
                    <a:pt x="38633" y="0"/>
                  </a:lnTo>
                  <a:close/>
                </a:path>
              </a:pathLst>
            </a:custGeom>
            <a:solidFill>
              <a:srgbClr val="85CA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880872" y="3359174"/>
            <a:ext cx="239395" cy="255270"/>
            <a:chOff x="880872" y="3317429"/>
            <a:chExt cx="239395" cy="255270"/>
          </a:xfrm>
        </p:grpSpPr>
        <p:sp>
          <p:nvSpPr>
            <p:cNvPr id="20" name="object 20"/>
            <p:cNvSpPr/>
            <p:nvPr/>
          </p:nvSpPr>
          <p:spPr>
            <a:xfrm>
              <a:off x="880872" y="3317429"/>
              <a:ext cx="239395" cy="255270"/>
            </a:xfrm>
            <a:custGeom>
              <a:avLst/>
              <a:gdLst/>
              <a:ahLst/>
              <a:cxnLst/>
              <a:rect l="l" t="t" r="r" b="b"/>
              <a:pathLst>
                <a:path w="239394" h="255270">
                  <a:moveTo>
                    <a:pt x="217170" y="59270"/>
                  </a:moveTo>
                  <a:lnTo>
                    <a:pt x="21717" y="59270"/>
                  </a:lnTo>
                  <a:lnTo>
                    <a:pt x="13271" y="60980"/>
                  </a:lnTo>
                  <a:lnTo>
                    <a:pt x="6367" y="65638"/>
                  </a:lnTo>
                  <a:lnTo>
                    <a:pt x="1709" y="72542"/>
                  </a:lnTo>
                  <a:lnTo>
                    <a:pt x="0" y="80987"/>
                  </a:lnTo>
                  <a:lnTo>
                    <a:pt x="0" y="233006"/>
                  </a:lnTo>
                  <a:lnTo>
                    <a:pt x="1709" y="241452"/>
                  </a:lnTo>
                  <a:lnTo>
                    <a:pt x="6367" y="248356"/>
                  </a:lnTo>
                  <a:lnTo>
                    <a:pt x="13271" y="253014"/>
                  </a:lnTo>
                  <a:lnTo>
                    <a:pt x="21717" y="254723"/>
                  </a:lnTo>
                  <a:lnTo>
                    <a:pt x="217170" y="254723"/>
                  </a:lnTo>
                  <a:lnTo>
                    <a:pt x="225615" y="253014"/>
                  </a:lnTo>
                  <a:lnTo>
                    <a:pt x="232519" y="248356"/>
                  </a:lnTo>
                  <a:lnTo>
                    <a:pt x="235549" y="243865"/>
                  </a:lnTo>
                  <a:lnTo>
                    <a:pt x="15722" y="243865"/>
                  </a:lnTo>
                  <a:lnTo>
                    <a:pt x="10858" y="239013"/>
                  </a:lnTo>
                  <a:lnTo>
                    <a:pt x="10858" y="222148"/>
                  </a:lnTo>
                  <a:lnTo>
                    <a:pt x="238887" y="222148"/>
                  </a:lnTo>
                  <a:lnTo>
                    <a:pt x="238887" y="211289"/>
                  </a:lnTo>
                  <a:lnTo>
                    <a:pt x="10858" y="211289"/>
                  </a:lnTo>
                  <a:lnTo>
                    <a:pt x="10858" y="74993"/>
                  </a:lnTo>
                  <a:lnTo>
                    <a:pt x="15722" y="70129"/>
                  </a:lnTo>
                  <a:lnTo>
                    <a:pt x="235549" y="70129"/>
                  </a:lnTo>
                  <a:lnTo>
                    <a:pt x="232519" y="65638"/>
                  </a:lnTo>
                  <a:lnTo>
                    <a:pt x="225615" y="60980"/>
                  </a:lnTo>
                  <a:lnTo>
                    <a:pt x="217170" y="59270"/>
                  </a:lnTo>
                  <a:close/>
                </a:path>
                <a:path w="239394" h="255270">
                  <a:moveTo>
                    <a:pt x="43205" y="222148"/>
                  </a:moveTo>
                  <a:lnTo>
                    <a:pt x="32346" y="222148"/>
                  </a:lnTo>
                  <a:lnTo>
                    <a:pt x="32346" y="243865"/>
                  </a:lnTo>
                  <a:lnTo>
                    <a:pt x="43205" y="243865"/>
                  </a:lnTo>
                  <a:lnTo>
                    <a:pt x="43205" y="222148"/>
                  </a:lnTo>
                  <a:close/>
                </a:path>
                <a:path w="239394" h="255270">
                  <a:moveTo>
                    <a:pt x="65151" y="222148"/>
                  </a:moveTo>
                  <a:lnTo>
                    <a:pt x="54292" y="222148"/>
                  </a:lnTo>
                  <a:lnTo>
                    <a:pt x="54292" y="243865"/>
                  </a:lnTo>
                  <a:lnTo>
                    <a:pt x="65151" y="243865"/>
                  </a:lnTo>
                  <a:lnTo>
                    <a:pt x="65151" y="222148"/>
                  </a:lnTo>
                  <a:close/>
                </a:path>
                <a:path w="239394" h="255270">
                  <a:moveTo>
                    <a:pt x="184594" y="222148"/>
                  </a:moveTo>
                  <a:lnTo>
                    <a:pt x="173736" y="222148"/>
                  </a:lnTo>
                  <a:lnTo>
                    <a:pt x="173736" y="243865"/>
                  </a:lnTo>
                  <a:lnTo>
                    <a:pt x="184594" y="243865"/>
                  </a:lnTo>
                  <a:lnTo>
                    <a:pt x="184594" y="222148"/>
                  </a:lnTo>
                  <a:close/>
                </a:path>
                <a:path w="239394" h="255270">
                  <a:moveTo>
                    <a:pt x="206540" y="222148"/>
                  </a:moveTo>
                  <a:lnTo>
                    <a:pt x="195681" y="222148"/>
                  </a:lnTo>
                  <a:lnTo>
                    <a:pt x="195681" y="243865"/>
                  </a:lnTo>
                  <a:lnTo>
                    <a:pt x="206540" y="243865"/>
                  </a:lnTo>
                  <a:lnTo>
                    <a:pt x="206540" y="222148"/>
                  </a:lnTo>
                  <a:close/>
                </a:path>
                <a:path w="239394" h="255270">
                  <a:moveTo>
                    <a:pt x="238887" y="222148"/>
                  </a:moveTo>
                  <a:lnTo>
                    <a:pt x="228028" y="222148"/>
                  </a:lnTo>
                  <a:lnTo>
                    <a:pt x="228028" y="239013"/>
                  </a:lnTo>
                  <a:lnTo>
                    <a:pt x="223177" y="243865"/>
                  </a:lnTo>
                  <a:lnTo>
                    <a:pt x="235549" y="243865"/>
                  </a:lnTo>
                  <a:lnTo>
                    <a:pt x="237177" y="241452"/>
                  </a:lnTo>
                  <a:lnTo>
                    <a:pt x="238887" y="233006"/>
                  </a:lnTo>
                  <a:lnTo>
                    <a:pt x="238887" y="222148"/>
                  </a:lnTo>
                  <a:close/>
                </a:path>
                <a:path w="239394" h="255270">
                  <a:moveTo>
                    <a:pt x="235549" y="70129"/>
                  </a:moveTo>
                  <a:lnTo>
                    <a:pt x="223177" y="70129"/>
                  </a:lnTo>
                  <a:lnTo>
                    <a:pt x="228028" y="74993"/>
                  </a:lnTo>
                  <a:lnTo>
                    <a:pt x="228028" y="211289"/>
                  </a:lnTo>
                  <a:lnTo>
                    <a:pt x="238887" y="211289"/>
                  </a:lnTo>
                  <a:lnTo>
                    <a:pt x="238887" y="80987"/>
                  </a:lnTo>
                  <a:lnTo>
                    <a:pt x="237177" y="72542"/>
                  </a:lnTo>
                  <a:lnTo>
                    <a:pt x="235549" y="70129"/>
                  </a:lnTo>
                  <a:close/>
                </a:path>
                <a:path w="239394" h="255270">
                  <a:moveTo>
                    <a:pt x="162877" y="0"/>
                  </a:moveTo>
                  <a:lnTo>
                    <a:pt x="76009" y="0"/>
                  </a:lnTo>
                  <a:lnTo>
                    <a:pt x="67563" y="1709"/>
                  </a:lnTo>
                  <a:lnTo>
                    <a:pt x="60659" y="6367"/>
                  </a:lnTo>
                  <a:lnTo>
                    <a:pt x="56001" y="13271"/>
                  </a:lnTo>
                  <a:lnTo>
                    <a:pt x="54292" y="21716"/>
                  </a:lnTo>
                  <a:lnTo>
                    <a:pt x="54292" y="59270"/>
                  </a:lnTo>
                  <a:lnTo>
                    <a:pt x="65151" y="59270"/>
                  </a:lnTo>
                  <a:lnTo>
                    <a:pt x="65151" y="15722"/>
                  </a:lnTo>
                  <a:lnTo>
                    <a:pt x="70015" y="10858"/>
                  </a:lnTo>
                  <a:lnTo>
                    <a:pt x="181257" y="10858"/>
                  </a:lnTo>
                  <a:lnTo>
                    <a:pt x="178227" y="6367"/>
                  </a:lnTo>
                  <a:lnTo>
                    <a:pt x="171323" y="1709"/>
                  </a:lnTo>
                  <a:lnTo>
                    <a:pt x="162877" y="0"/>
                  </a:lnTo>
                  <a:close/>
                </a:path>
                <a:path w="239394" h="255270">
                  <a:moveTo>
                    <a:pt x="181257" y="10858"/>
                  </a:moveTo>
                  <a:lnTo>
                    <a:pt x="168884" y="10858"/>
                  </a:lnTo>
                  <a:lnTo>
                    <a:pt x="173736" y="15722"/>
                  </a:lnTo>
                  <a:lnTo>
                    <a:pt x="173736" y="59270"/>
                  </a:lnTo>
                  <a:lnTo>
                    <a:pt x="184594" y="59270"/>
                  </a:lnTo>
                  <a:lnTo>
                    <a:pt x="184594" y="21716"/>
                  </a:lnTo>
                  <a:lnTo>
                    <a:pt x="182885" y="13271"/>
                  </a:lnTo>
                  <a:lnTo>
                    <a:pt x="181257" y="10858"/>
                  </a:lnTo>
                  <a:close/>
                </a:path>
              </a:pathLst>
            </a:custGeom>
            <a:solidFill>
              <a:srgbClr val="164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51230" y="3409274"/>
              <a:ext cx="98171" cy="981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877390" y="4531980"/>
            <a:ext cx="245846" cy="246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02724" y="4902270"/>
            <a:ext cx="195186" cy="2539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902126" y="5277407"/>
            <a:ext cx="196850" cy="272415"/>
            <a:chOff x="902126" y="5221748"/>
            <a:chExt cx="196850" cy="272415"/>
          </a:xfrm>
        </p:grpSpPr>
        <p:sp>
          <p:nvSpPr>
            <p:cNvPr id="31" name="object 31"/>
            <p:cNvSpPr/>
            <p:nvPr/>
          </p:nvSpPr>
          <p:spPr>
            <a:xfrm>
              <a:off x="902126" y="5221748"/>
              <a:ext cx="196850" cy="272415"/>
            </a:xfrm>
            <a:custGeom>
              <a:avLst/>
              <a:gdLst/>
              <a:ahLst/>
              <a:cxnLst/>
              <a:rect l="l" t="t" r="r" b="b"/>
              <a:pathLst>
                <a:path w="196850" h="272414">
                  <a:moveTo>
                    <a:pt x="21310" y="226796"/>
                  </a:moveTo>
                  <a:lnTo>
                    <a:pt x="6997" y="252158"/>
                  </a:lnTo>
                  <a:lnTo>
                    <a:pt x="29451" y="264845"/>
                  </a:lnTo>
                  <a:lnTo>
                    <a:pt x="29451" y="271970"/>
                  </a:lnTo>
                  <a:lnTo>
                    <a:pt x="68313" y="271970"/>
                  </a:lnTo>
                  <a:lnTo>
                    <a:pt x="68313" y="262255"/>
                  </a:lnTo>
                  <a:lnTo>
                    <a:pt x="39166" y="262255"/>
                  </a:lnTo>
                  <a:lnTo>
                    <a:pt x="39166" y="253695"/>
                  </a:lnTo>
                  <a:lnTo>
                    <a:pt x="29451" y="253695"/>
                  </a:lnTo>
                  <a:lnTo>
                    <a:pt x="20231" y="248488"/>
                  </a:lnTo>
                  <a:lnTo>
                    <a:pt x="25006" y="240030"/>
                  </a:lnTo>
                  <a:lnTo>
                    <a:pt x="44030" y="240030"/>
                  </a:lnTo>
                  <a:lnTo>
                    <a:pt x="44030" y="229196"/>
                  </a:lnTo>
                  <a:lnTo>
                    <a:pt x="25539" y="229196"/>
                  </a:lnTo>
                  <a:lnTo>
                    <a:pt x="21310" y="226796"/>
                  </a:lnTo>
                  <a:close/>
                </a:path>
                <a:path w="196850" h="272414">
                  <a:moveTo>
                    <a:pt x="68313" y="252539"/>
                  </a:moveTo>
                  <a:lnTo>
                    <a:pt x="58597" y="252539"/>
                  </a:lnTo>
                  <a:lnTo>
                    <a:pt x="58597" y="262255"/>
                  </a:lnTo>
                  <a:lnTo>
                    <a:pt x="68313" y="262255"/>
                  </a:lnTo>
                  <a:lnTo>
                    <a:pt x="68313" y="252539"/>
                  </a:lnTo>
                  <a:close/>
                </a:path>
                <a:path w="196850" h="272414">
                  <a:moveTo>
                    <a:pt x="68313" y="242824"/>
                  </a:moveTo>
                  <a:lnTo>
                    <a:pt x="29451" y="242824"/>
                  </a:lnTo>
                  <a:lnTo>
                    <a:pt x="29451" y="253695"/>
                  </a:lnTo>
                  <a:lnTo>
                    <a:pt x="39166" y="253695"/>
                  </a:lnTo>
                  <a:lnTo>
                    <a:pt x="39166" y="252539"/>
                  </a:lnTo>
                  <a:lnTo>
                    <a:pt x="68313" y="252539"/>
                  </a:lnTo>
                  <a:lnTo>
                    <a:pt x="68313" y="242824"/>
                  </a:lnTo>
                  <a:close/>
                </a:path>
                <a:path w="196850" h="272414">
                  <a:moveTo>
                    <a:pt x="44030" y="240030"/>
                  </a:moveTo>
                  <a:lnTo>
                    <a:pt x="25006" y="240030"/>
                  </a:lnTo>
                  <a:lnTo>
                    <a:pt x="29946" y="242824"/>
                  </a:lnTo>
                  <a:lnTo>
                    <a:pt x="44030" y="242824"/>
                  </a:lnTo>
                  <a:lnTo>
                    <a:pt x="44030" y="240030"/>
                  </a:lnTo>
                  <a:close/>
                </a:path>
                <a:path w="196850" h="272414">
                  <a:moveTo>
                    <a:pt x="63461" y="184594"/>
                  </a:moveTo>
                  <a:lnTo>
                    <a:pt x="53746" y="184594"/>
                  </a:lnTo>
                  <a:lnTo>
                    <a:pt x="53746" y="242824"/>
                  </a:lnTo>
                  <a:lnTo>
                    <a:pt x="63461" y="242824"/>
                  </a:lnTo>
                  <a:lnTo>
                    <a:pt x="63461" y="221335"/>
                  </a:lnTo>
                  <a:lnTo>
                    <a:pt x="74621" y="201574"/>
                  </a:lnTo>
                  <a:lnTo>
                    <a:pt x="63461" y="201574"/>
                  </a:lnTo>
                  <a:lnTo>
                    <a:pt x="63461" y="184594"/>
                  </a:lnTo>
                  <a:close/>
                </a:path>
                <a:path w="196850" h="272414">
                  <a:moveTo>
                    <a:pt x="29222" y="29146"/>
                  </a:moveTo>
                  <a:lnTo>
                    <a:pt x="19431" y="29146"/>
                  </a:lnTo>
                  <a:lnTo>
                    <a:pt x="19431" y="145732"/>
                  </a:lnTo>
                  <a:lnTo>
                    <a:pt x="34315" y="181216"/>
                  </a:lnTo>
                  <a:lnTo>
                    <a:pt x="34315" y="213664"/>
                  </a:lnTo>
                  <a:lnTo>
                    <a:pt x="25539" y="229196"/>
                  </a:lnTo>
                  <a:lnTo>
                    <a:pt x="44030" y="229196"/>
                  </a:lnTo>
                  <a:lnTo>
                    <a:pt x="44030" y="184594"/>
                  </a:lnTo>
                  <a:lnTo>
                    <a:pt x="63461" y="184594"/>
                  </a:lnTo>
                  <a:lnTo>
                    <a:pt x="63461" y="183781"/>
                  </a:lnTo>
                  <a:lnTo>
                    <a:pt x="88206" y="183781"/>
                  </a:lnTo>
                  <a:lnTo>
                    <a:pt x="92728" y="180276"/>
                  </a:lnTo>
                  <a:lnTo>
                    <a:pt x="76974" y="180276"/>
                  </a:lnTo>
                  <a:lnTo>
                    <a:pt x="67425" y="174879"/>
                  </a:lnTo>
                  <a:lnTo>
                    <a:pt x="42125" y="174879"/>
                  </a:lnTo>
                  <a:lnTo>
                    <a:pt x="29210" y="145732"/>
                  </a:lnTo>
                  <a:lnTo>
                    <a:pt x="29210" y="106870"/>
                  </a:lnTo>
                  <a:lnTo>
                    <a:pt x="104943" y="106870"/>
                  </a:lnTo>
                  <a:lnTo>
                    <a:pt x="104381" y="106553"/>
                  </a:lnTo>
                  <a:lnTo>
                    <a:pt x="77724" y="106553"/>
                  </a:lnTo>
                  <a:lnTo>
                    <a:pt x="77724" y="97155"/>
                  </a:lnTo>
                  <a:lnTo>
                    <a:pt x="29210" y="97155"/>
                  </a:lnTo>
                  <a:lnTo>
                    <a:pt x="29222" y="87439"/>
                  </a:lnTo>
                  <a:lnTo>
                    <a:pt x="77724" y="87439"/>
                  </a:lnTo>
                  <a:lnTo>
                    <a:pt x="77724" y="77724"/>
                  </a:lnTo>
                  <a:lnTo>
                    <a:pt x="29222" y="77724"/>
                  </a:lnTo>
                  <a:lnTo>
                    <a:pt x="29222" y="29146"/>
                  </a:lnTo>
                  <a:close/>
                </a:path>
                <a:path w="196850" h="272414">
                  <a:moveTo>
                    <a:pt x="88206" y="183781"/>
                  </a:moveTo>
                  <a:lnTo>
                    <a:pt x="63461" y="183781"/>
                  </a:lnTo>
                  <a:lnTo>
                    <a:pt x="71081" y="188099"/>
                  </a:lnTo>
                  <a:lnTo>
                    <a:pt x="63461" y="201574"/>
                  </a:lnTo>
                  <a:lnTo>
                    <a:pt x="74621" y="201574"/>
                  </a:lnTo>
                  <a:lnTo>
                    <a:pt x="81915" y="188658"/>
                  </a:lnTo>
                  <a:lnTo>
                    <a:pt x="88206" y="183781"/>
                  </a:lnTo>
                  <a:close/>
                </a:path>
                <a:path w="196850" h="272414">
                  <a:moveTo>
                    <a:pt x="107640" y="108394"/>
                  </a:moveTo>
                  <a:lnTo>
                    <a:pt x="87922" y="108394"/>
                  </a:lnTo>
                  <a:lnTo>
                    <a:pt x="121640" y="127444"/>
                  </a:lnTo>
                  <a:lnTo>
                    <a:pt x="102539" y="161264"/>
                  </a:lnTo>
                  <a:lnTo>
                    <a:pt x="76974" y="180276"/>
                  </a:lnTo>
                  <a:lnTo>
                    <a:pt x="92728" y="180276"/>
                  </a:lnTo>
                  <a:lnTo>
                    <a:pt x="111061" y="166065"/>
                  </a:lnTo>
                  <a:lnTo>
                    <a:pt x="137650" y="118999"/>
                  </a:lnTo>
                  <a:lnTo>
                    <a:pt x="126403" y="118999"/>
                  </a:lnTo>
                  <a:lnTo>
                    <a:pt x="107640" y="108394"/>
                  </a:lnTo>
                  <a:close/>
                </a:path>
                <a:path w="196850" h="272414">
                  <a:moveTo>
                    <a:pt x="104943" y="106870"/>
                  </a:moveTo>
                  <a:lnTo>
                    <a:pt x="67945" y="106870"/>
                  </a:lnTo>
                  <a:lnTo>
                    <a:pt x="67945" y="145732"/>
                  </a:lnTo>
                  <a:lnTo>
                    <a:pt x="55041" y="174879"/>
                  </a:lnTo>
                  <a:lnTo>
                    <a:pt x="67425" y="174879"/>
                  </a:lnTo>
                  <a:lnTo>
                    <a:pt x="65874" y="174002"/>
                  </a:lnTo>
                  <a:lnTo>
                    <a:pt x="77724" y="145732"/>
                  </a:lnTo>
                  <a:lnTo>
                    <a:pt x="77724" y="126453"/>
                  </a:lnTo>
                  <a:lnTo>
                    <a:pt x="87922" y="108394"/>
                  </a:lnTo>
                  <a:lnTo>
                    <a:pt x="107640" y="108394"/>
                  </a:lnTo>
                  <a:lnTo>
                    <a:pt x="104943" y="106870"/>
                  </a:lnTo>
                  <a:close/>
                </a:path>
                <a:path w="196850" h="272414">
                  <a:moveTo>
                    <a:pt x="117206" y="91490"/>
                  </a:moveTo>
                  <a:lnTo>
                    <a:pt x="97472" y="91490"/>
                  </a:lnTo>
                  <a:lnTo>
                    <a:pt x="131191" y="110540"/>
                  </a:lnTo>
                  <a:lnTo>
                    <a:pt x="126403" y="118999"/>
                  </a:lnTo>
                  <a:lnTo>
                    <a:pt x="137650" y="118999"/>
                  </a:lnTo>
                  <a:lnTo>
                    <a:pt x="147206" y="102082"/>
                  </a:lnTo>
                  <a:lnTo>
                    <a:pt x="135966" y="102082"/>
                  </a:lnTo>
                  <a:lnTo>
                    <a:pt x="117206" y="91490"/>
                  </a:lnTo>
                  <a:close/>
                </a:path>
                <a:path w="196850" h="272414">
                  <a:moveTo>
                    <a:pt x="120700" y="4267"/>
                  </a:moveTo>
                  <a:lnTo>
                    <a:pt x="111785" y="6731"/>
                  </a:lnTo>
                  <a:lnTo>
                    <a:pt x="103886" y="20713"/>
                  </a:lnTo>
                  <a:lnTo>
                    <a:pt x="106375" y="29629"/>
                  </a:lnTo>
                  <a:lnTo>
                    <a:pt x="117602" y="35953"/>
                  </a:lnTo>
                  <a:lnTo>
                    <a:pt x="77724" y="106553"/>
                  </a:lnTo>
                  <a:lnTo>
                    <a:pt x="104381" y="106553"/>
                  </a:lnTo>
                  <a:lnTo>
                    <a:pt x="92697" y="99949"/>
                  </a:lnTo>
                  <a:lnTo>
                    <a:pt x="97472" y="91490"/>
                  </a:lnTo>
                  <a:lnTo>
                    <a:pt x="117206" y="91490"/>
                  </a:lnTo>
                  <a:lnTo>
                    <a:pt x="102247" y="83045"/>
                  </a:lnTo>
                  <a:lnTo>
                    <a:pt x="126111" y="40779"/>
                  </a:lnTo>
                  <a:lnTo>
                    <a:pt x="145853" y="40779"/>
                  </a:lnTo>
                  <a:lnTo>
                    <a:pt x="115811" y="23799"/>
                  </a:lnTo>
                  <a:lnTo>
                    <a:pt x="114985" y="20828"/>
                  </a:lnTo>
                  <a:lnTo>
                    <a:pt x="117614" y="16179"/>
                  </a:lnTo>
                  <a:lnTo>
                    <a:pt x="120599" y="15354"/>
                  </a:lnTo>
                  <a:lnTo>
                    <a:pt x="140332" y="15354"/>
                  </a:lnTo>
                  <a:lnTo>
                    <a:pt x="120700" y="4267"/>
                  </a:lnTo>
                  <a:close/>
                </a:path>
                <a:path w="196850" h="272414">
                  <a:moveTo>
                    <a:pt x="145853" y="40779"/>
                  </a:moveTo>
                  <a:lnTo>
                    <a:pt x="126111" y="40779"/>
                  </a:lnTo>
                  <a:lnTo>
                    <a:pt x="159842" y="59817"/>
                  </a:lnTo>
                  <a:lnTo>
                    <a:pt x="135966" y="102082"/>
                  </a:lnTo>
                  <a:lnTo>
                    <a:pt x="147206" y="102082"/>
                  </a:lnTo>
                  <a:lnTo>
                    <a:pt x="168363" y="64630"/>
                  </a:lnTo>
                  <a:lnTo>
                    <a:pt x="190672" y="64630"/>
                  </a:lnTo>
                  <a:lnTo>
                    <a:pt x="193354" y="59880"/>
                  </a:lnTo>
                  <a:lnTo>
                    <a:pt x="179692" y="59880"/>
                  </a:lnTo>
                  <a:lnTo>
                    <a:pt x="145853" y="40779"/>
                  </a:lnTo>
                  <a:close/>
                </a:path>
                <a:path w="196850" h="272414">
                  <a:moveTo>
                    <a:pt x="77724" y="87439"/>
                  </a:moveTo>
                  <a:lnTo>
                    <a:pt x="67945" y="87439"/>
                  </a:lnTo>
                  <a:lnTo>
                    <a:pt x="67945" y="97155"/>
                  </a:lnTo>
                  <a:lnTo>
                    <a:pt x="77724" y="97155"/>
                  </a:lnTo>
                  <a:lnTo>
                    <a:pt x="77724" y="87439"/>
                  </a:lnTo>
                  <a:close/>
                </a:path>
                <a:path w="196850" h="272414">
                  <a:moveTo>
                    <a:pt x="77724" y="29146"/>
                  </a:moveTo>
                  <a:lnTo>
                    <a:pt x="67945" y="29146"/>
                  </a:lnTo>
                  <a:lnTo>
                    <a:pt x="67945" y="77724"/>
                  </a:lnTo>
                  <a:lnTo>
                    <a:pt x="77724" y="77724"/>
                  </a:lnTo>
                  <a:lnTo>
                    <a:pt x="77724" y="29146"/>
                  </a:lnTo>
                  <a:close/>
                </a:path>
                <a:path w="196850" h="272414">
                  <a:moveTo>
                    <a:pt x="190672" y="64630"/>
                  </a:moveTo>
                  <a:lnTo>
                    <a:pt x="168363" y="64630"/>
                  </a:lnTo>
                  <a:lnTo>
                    <a:pt x="179578" y="70967"/>
                  </a:lnTo>
                  <a:lnTo>
                    <a:pt x="188493" y="68491"/>
                  </a:lnTo>
                  <a:lnTo>
                    <a:pt x="190672" y="64630"/>
                  </a:lnTo>
                  <a:close/>
                </a:path>
                <a:path w="196850" h="272414">
                  <a:moveTo>
                    <a:pt x="140332" y="15354"/>
                  </a:moveTo>
                  <a:lnTo>
                    <a:pt x="120599" y="15354"/>
                  </a:lnTo>
                  <a:lnTo>
                    <a:pt x="184454" y="51422"/>
                  </a:lnTo>
                  <a:lnTo>
                    <a:pt x="185293" y="54406"/>
                  </a:lnTo>
                  <a:lnTo>
                    <a:pt x="182664" y="59055"/>
                  </a:lnTo>
                  <a:lnTo>
                    <a:pt x="179692" y="59880"/>
                  </a:lnTo>
                  <a:lnTo>
                    <a:pt x="193354" y="59880"/>
                  </a:lnTo>
                  <a:lnTo>
                    <a:pt x="196380" y="54521"/>
                  </a:lnTo>
                  <a:lnTo>
                    <a:pt x="193903" y="45605"/>
                  </a:lnTo>
                  <a:lnTo>
                    <a:pt x="140332" y="15354"/>
                  </a:lnTo>
                  <a:close/>
                </a:path>
                <a:path w="196850" h="272414">
                  <a:moveTo>
                    <a:pt x="90627" y="0"/>
                  </a:moveTo>
                  <a:lnTo>
                    <a:pt x="6540" y="0"/>
                  </a:lnTo>
                  <a:lnTo>
                    <a:pt x="0" y="6540"/>
                  </a:lnTo>
                  <a:lnTo>
                    <a:pt x="0" y="22606"/>
                  </a:lnTo>
                  <a:lnTo>
                    <a:pt x="6540" y="29146"/>
                  </a:lnTo>
                  <a:lnTo>
                    <a:pt x="90627" y="29146"/>
                  </a:lnTo>
                  <a:lnTo>
                    <a:pt x="97155" y="22606"/>
                  </a:lnTo>
                  <a:lnTo>
                    <a:pt x="97155" y="19431"/>
                  </a:lnTo>
                  <a:lnTo>
                    <a:pt x="11912" y="19431"/>
                  </a:lnTo>
                  <a:lnTo>
                    <a:pt x="9715" y="17246"/>
                  </a:lnTo>
                  <a:lnTo>
                    <a:pt x="9715" y="11899"/>
                  </a:lnTo>
                  <a:lnTo>
                    <a:pt x="11912" y="9715"/>
                  </a:lnTo>
                  <a:lnTo>
                    <a:pt x="97155" y="9715"/>
                  </a:lnTo>
                  <a:lnTo>
                    <a:pt x="97155" y="6540"/>
                  </a:lnTo>
                  <a:lnTo>
                    <a:pt x="90627" y="0"/>
                  </a:lnTo>
                  <a:close/>
                </a:path>
                <a:path w="196850" h="272414">
                  <a:moveTo>
                    <a:pt x="97155" y="9715"/>
                  </a:moveTo>
                  <a:lnTo>
                    <a:pt x="85255" y="9715"/>
                  </a:lnTo>
                  <a:lnTo>
                    <a:pt x="87439" y="11899"/>
                  </a:lnTo>
                  <a:lnTo>
                    <a:pt x="87439" y="17246"/>
                  </a:lnTo>
                  <a:lnTo>
                    <a:pt x="85255" y="19431"/>
                  </a:lnTo>
                  <a:lnTo>
                    <a:pt x="97155" y="19431"/>
                  </a:lnTo>
                  <a:lnTo>
                    <a:pt x="97155" y="9715"/>
                  </a:lnTo>
                  <a:close/>
                </a:path>
              </a:pathLst>
            </a:custGeom>
            <a:solidFill>
              <a:srgbClr val="164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11847" y="5231460"/>
              <a:ext cx="77723" cy="25252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795EB1C6-4684-4B36-A228-5E512EF7C5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38100">
              <a:lnSpc>
                <a:spcPts val="1030"/>
              </a:lnSpc>
            </a:pPr>
            <a:fld id="{81D60167-4931-47E6-BA6A-407CBD079E47}" type="slidenum">
              <a:rPr lang="en-US" smtClean="0"/>
              <a:t>8</a:t>
            </a:fld>
            <a:endParaRPr lang="en-US" dirty="0"/>
          </a:p>
        </p:txBody>
      </p:sp>
      <p:sp>
        <p:nvSpPr>
          <p:cNvPr id="35" name="object 35"/>
          <p:cNvSpPr txBox="1">
            <a:spLocks noGrp="1"/>
          </p:cNvSpPr>
          <p:nvPr>
            <p:ph type="title" idx="4294967295"/>
          </p:nvPr>
        </p:nvSpPr>
        <p:spPr>
          <a:xfrm>
            <a:off x="742950" y="811213"/>
            <a:ext cx="490855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Summary </a:t>
            </a:r>
            <a:r>
              <a:rPr spc="-5" dirty="0"/>
              <a:t>of </a:t>
            </a:r>
            <a:r>
              <a:rPr dirty="0"/>
              <a:t>Benefits</a:t>
            </a:r>
            <a:r>
              <a:rPr spc="-95" dirty="0"/>
              <a:t> </a:t>
            </a:r>
            <a:r>
              <a:rPr sz="1500" dirty="0"/>
              <a:t>(</a:t>
            </a:r>
            <a:r>
              <a:rPr lang="en-US" sz="1500" dirty="0"/>
              <a:t>1</a:t>
            </a:r>
            <a:r>
              <a:rPr sz="1500" dirty="0"/>
              <a:t>/1/</a:t>
            </a:r>
            <a:r>
              <a:rPr lang="en-US" sz="1500" dirty="0"/>
              <a:t>24</a:t>
            </a:r>
            <a:r>
              <a:rPr sz="1500" dirty="0"/>
              <a:t>–</a:t>
            </a:r>
            <a:r>
              <a:rPr lang="en-US" sz="1500" dirty="0"/>
              <a:t>12</a:t>
            </a:r>
            <a:r>
              <a:rPr sz="1500" dirty="0"/>
              <a:t>/3</a:t>
            </a:r>
            <a:r>
              <a:rPr lang="en-US" sz="1500" dirty="0"/>
              <a:t>1</a:t>
            </a:r>
            <a:r>
              <a:rPr sz="1500" dirty="0"/>
              <a:t>/2</a:t>
            </a:r>
            <a:r>
              <a:rPr lang="en-US" sz="1500" dirty="0"/>
              <a:t>4</a:t>
            </a:r>
            <a:r>
              <a:rPr sz="1500" dirty="0"/>
              <a:t>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0904E16-5634-4598-94AE-5C68B4322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9587" y="1818140"/>
            <a:ext cx="146317" cy="27012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A71822E-443C-454F-BA7B-B0F7A2FB35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09" y="4133593"/>
            <a:ext cx="262151" cy="262151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83725FA2-3A19-4C3F-836E-C7702A6C69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3188" y="2988050"/>
            <a:ext cx="274320" cy="22860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E36110C5-A055-4BD4-AC9A-1A1140147A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3585" y="3755414"/>
            <a:ext cx="289427" cy="237744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042EDCBC-CFA9-420E-8DC5-7164DB895F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1811" y="5742346"/>
            <a:ext cx="301752" cy="11605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BE3BEA59-4E06-4867-996A-F3E8B82A0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1490980"/>
            <a:ext cx="10533888" cy="160324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0443" y="194656"/>
            <a:ext cx="2638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94F7F"/>
                </a:solidFill>
                <a:latin typeface="Arial"/>
                <a:cs typeface="Arial"/>
              </a:rPr>
              <a:t>KAISER PERMANENTE MEDICARE </a:t>
            </a:r>
            <a:r>
              <a:rPr sz="800" spc="15" dirty="0">
                <a:solidFill>
                  <a:srgbClr val="194F7F"/>
                </a:solidFill>
                <a:latin typeface="Arial"/>
                <a:cs typeface="Arial"/>
              </a:rPr>
              <a:t>HEALTH</a:t>
            </a:r>
            <a:r>
              <a:rPr sz="800" spc="100" dirty="0">
                <a:solidFill>
                  <a:srgbClr val="194F7F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94F7F"/>
                </a:solidFill>
                <a:latin typeface="Arial"/>
                <a:cs typeface="Arial"/>
              </a:rPr>
              <a:t>PLANS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1560" y="3250692"/>
            <a:ext cx="10525760" cy="2704617"/>
          </a:xfrm>
          <a:custGeom>
            <a:avLst/>
            <a:gdLst/>
            <a:ahLst/>
            <a:cxnLst/>
            <a:rect l="l" t="t" r="r" b="b"/>
            <a:pathLst>
              <a:path w="10525760" h="2432685">
                <a:moveTo>
                  <a:pt x="10525734" y="0"/>
                </a:moveTo>
                <a:lnTo>
                  <a:pt x="0" y="0"/>
                </a:lnTo>
                <a:lnTo>
                  <a:pt x="0" y="2432304"/>
                </a:lnTo>
                <a:lnTo>
                  <a:pt x="10525734" y="2432304"/>
                </a:lnTo>
                <a:lnTo>
                  <a:pt x="10525734" y="0"/>
                </a:lnTo>
                <a:close/>
              </a:path>
            </a:pathLst>
          </a:custGeom>
          <a:solidFill>
            <a:srgbClr val="DEEFF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E8F10587-A313-4955-825C-859799E206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38100">
              <a:lnSpc>
                <a:spcPts val="1030"/>
              </a:lnSpc>
            </a:pPr>
            <a:fld id="{81D60167-4931-47E6-BA6A-407CBD079E47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object 7"/>
          <p:cNvSpPr txBox="1">
            <a:spLocks noGrp="1"/>
          </p:cNvSpPr>
          <p:nvPr>
            <p:ph type="title" idx="4294967295"/>
          </p:nvPr>
        </p:nvSpPr>
        <p:spPr>
          <a:xfrm>
            <a:off x="742950" y="811213"/>
            <a:ext cx="3732213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More </a:t>
            </a:r>
            <a:r>
              <a:rPr spc="-5" dirty="0"/>
              <a:t>ways </a:t>
            </a:r>
            <a:r>
              <a:rPr dirty="0"/>
              <a:t>to </a:t>
            </a:r>
            <a:r>
              <a:rPr spc="-5" dirty="0"/>
              <a:t>live</a:t>
            </a:r>
            <a:r>
              <a:rPr spc="-90" dirty="0"/>
              <a:t> </a:t>
            </a:r>
            <a:r>
              <a:rPr spc="-5" dirty="0"/>
              <a:t>healthy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41547" y="3507338"/>
            <a:ext cx="71939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Kaiser </a:t>
            </a:r>
            <a:r>
              <a:rPr sz="1600" b="1" dirty="0">
                <a:latin typeface="Arial"/>
                <a:cs typeface="Arial"/>
              </a:rPr>
              <a:t>Permanente offers </a:t>
            </a:r>
            <a:r>
              <a:rPr sz="1600" b="1" spc="-5" dirty="0">
                <a:latin typeface="Arial"/>
                <a:cs typeface="Arial"/>
              </a:rPr>
              <a:t>additional resources </a:t>
            </a:r>
            <a:r>
              <a:rPr sz="1600" b="1" dirty="0">
                <a:latin typeface="Arial"/>
                <a:cs typeface="Arial"/>
              </a:rPr>
              <a:t>to our </a:t>
            </a:r>
            <a:r>
              <a:rPr sz="1600" b="1" spc="-5" dirty="0">
                <a:latin typeface="Arial"/>
                <a:cs typeface="Arial"/>
              </a:rPr>
              <a:t>members,</a:t>
            </a:r>
            <a:r>
              <a:rPr sz="1600" b="1" spc="-8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including: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CE198E-E143-4F2F-A593-CFA03AE4A865}"/>
              </a:ext>
            </a:extLst>
          </p:cNvPr>
          <p:cNvGrpSpPr/>
          <p:nvPr/>
        </p:nvGrpSpPr>
        <p:grpSpPr>
          <a:xfrm>
            <a:off x="1138019" y="4141831"/>
            <a:ext cx="2948625" cy="298012"/>
            <a:chOff x="1138019" y="4141831"/>
            <a:chExt cx="2948625" cy="298012"/>
          </a:xfrm>
        </p:grpSpPr>
        <p:sp>
          <p:nvSpPr>
            <p:cNvPr id="10" name="object 10"/>
            <p:cNvSpPr/>
            <p:nvPr/>
          </p:nvSpPr>
          <p:spPr>
            <a:xfrm>
              <a:off x="1138019" y="4157903"/>
              <a:ext cx="281940" cy="281940"/>
            </a:xfrm>
            <a:custGeom>
              <a:avLst/>
              <a:gdLst/>
              <a:ahLst/>
              <a:cxnLst/>
              <a:rect l="l" t="t" r="r" b="b"/>
              <a:pathLst>
                <a:path w="281940" h="281939">
                  <a:moveTo>
                    <a:pt x="241198" y="0"/>
                  </a:moveTo>
                  <a:lnTo>
                    <a:pt x="40449" y="0"/>
                  </a:lnTo>
                  <a:lnTo>
                    <a:pt x="24704" y="3178"/>
                  </a:lnTo>
                  <a:lnTo>
                    <a:pt x="11847" y="11847"/>
                  </a:lnTo>
                  <a:lnTo>
                    <a:pt x="3178" y="24704"/>
                  </a:lnTo>
                  <a:lnTo>
                    <a:pt x="0" y="40449"/>
                  </a:lnTo>
                  <a:lnTo>
                    <a:pt x="0" y="241198"/>
                  </a:lnTo>
                  <a:lnTo>
                    <a:pt x="3178" y="256943"/>
                  </a:lnTo>
                  <a:lnTo>
                    <a:pt x="11847" y="269800"/>
                  </a:lnTo>
                  <a:lnTo>
                    <a:pt x="24704" y="278469"/>
                  </a:lnTo>
                  <a:lnTo>
                    <a:pt x="40449" y="281647"/>
                  </a:lnTo>
                  <a:lnTo>
                    <a:pt x="241198" y="281647"/>
                  </a:lnTo>
                  <a:lnTo>
                    <a:pt x="256943" y="278469"/>
                  </a:lnTo>
                  <a:lnTo>
                    <a:pt x="269800" y="269800"/>
                  </a:lnTo>
                  <a:lnTo>
                    <a:pt x="278469" y="256943"/>
                  </a:lnTo>
                  <a:lnTo>
                    <a:pt x="281647" y="241198"/>
                  </a:lnTo>
                  <a:lnTo>
                    <a:pt x="281647" y="40449"/>
                  </a:lnTo>
                  <a:lnTo>
                    <a:pt x="278469" y="24704"/>
                  </a:lnTo>
                  <a:lnTo>
                    <a:pt x="269800" y="11847"/>
                  </a:lnTo>
                  <a:lnTo>
                    <a:pt x="256943" y="3178"/>
                  </a:lnTo>
                  <a:lnTo>
                    <a:pt x="241198" y="0"/>
                  </a:lnTo>
                  <a:close/>
                </a:path>
              </a:pathLst>
            </a:custGeom>
            <a:solidFill>
              <a:srgbClr val="B8CB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ED75ACF-679F-4C0E-B4B3-0B87E26DA16A}"/>
                </a:ext>
              </a:extLst>
            </p:cNvPr>
            <p:cNvGrpSpPr/>
            <p:nvPr/>
          </p:nvGrpSpPr>
          <p:grpSpPr>
            <a:xfrm>
              <a:off x="1138019" y="4141831"/>
              <a:ext cx="2948625" cy="298012"/>
              <a:chOff x="1138019" y="4141831"/>
              <a:chExt cx="2948625" cy="298012"/>
            </a:xfrm>
          </p:grpSpPr>
          <p:sp>
            <p:nvSpPr>
              <p:cNvPr id="11" name="object 11"/>
              <p:cNvSpPr/>
              <p:nvPr/>
            </p:nvSpPr>
            <p:spPr>
              <a:xfrm>
                <a:off x="1138019" y="4157903"/>
                <a:ext cx="281940" cy="281940"/>
              </a:xfrm>
              <a:custGeom>
                <a:avLst/>
                <a:gdLst/>
                <a:ahLst/>
                <a:cxnLst/>
                <a:rect l="l" t="t" r="r" b="b"/>
                <a:pathLst>
                  <a:path w="281940" h="281939">
                    <a:moveTo>
                      <a:pt x="241198" y="281647"/>
                    </a:moveTo>
                    <a:lnTo>
                      <a:pt x="40449" y="281647"/>
                    </a:lnTo>
                    <a:lnTo>
                      <a:pt x="24704" y="278469"/>
                    </a:lnTo>
                    <a:lnTo>
                      <a:pt x="11847" y="269800"/>
                    </a:lnTo>
                    <a:lnTo>
                      <a:pt x="3178" y="256943"/>
                    </a:lnTo>
                    <a:lnTo>
                      <a:pt x="0" y="241198"/>
                    </a:lnTo>
                    <a:lnTo>
                      <a:pt x="0" y="40449"/>
                    </a:lnTo>
                    <a:lnTo>
                      <a:pt x="3178" y="24704"/>
                    </a:lnTo>
                    <a:lnTo>
                      <a:pt x="11847" y="11847"/>
                    </a:lnTo>
                    <a:lnTo>
                      <a:pt x="24704" y="3178"/>
                    </a:lnTo>
                    <a:lnTo>
                      <a:pt x="40449" y="0"/>
                    </a:lnTo>
                    <a:lnTo>
                      <a:pt x="241198" y="0"/>
                    </a:lnTo>
                    <a:lnTo>
                      <a:pt x="256943" y="3178"/>
                    </a:lnTo>
                    <a:lnTo>
                      <a:pt x="269800" y="11847"/>
                    </a:lnTo>
                    <a:lnTo>
                      <a:pt x="278469" y="24704"/>
                    </a:lnTo>
                    <a:lnTo>
                      <a:pt x="281647" y="40449"/>
                    </a:lnTo>
                    <a:lnTo>
                      <a:pt x="281647" y="241198"/>
                    </a:lnTo>
                    <a:lnTo>
                      <a:pt x="278469" y="256943"/>
                    </a:lnTo>
                    <a:lnTo>
                      <a:pt x="269800" y="269800"/>
                    </a:lnTo>
                    <a:lnTo>
                      <a:pt x="256943" y="278469"/>
                    </a:lnTo>
                    <a:lnTo>
                      <a:pt x="241198" y="281647"/>
                    </a:lnTo>
                    <a:close/>
                  </a:path>
                </a:pathLst>
              </a:custGeom>
              <a:ln w="10160">
                <a:solidFill>
                  <a:srgbClr val="003B7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1207748" y="4141831"/>
                <a:ext cx="265430" cy="196215"/>
              </a:xfrm>
              <a:custGeom>
                <a:avLst/>
                <a:gdLst/>
                <a:ahLst/>
                <a:cxnLst/>
                <a:rect l="l" t="t" r="r" b="b"/>
                <a:pathLst>
                  <a:path w="265430" h="196214">
                    <a:moveTo>
                      <a:pt x="0" y="126974"/>
                    </a:moveTo>
                    <a:lnTo>
                      <a:pt x="69164" y="196126"/>
                    </a:lnTo>
                    <a:lnTo>
                      <a:pt x="265290" y="0"/>
                    </a:lnTo>
                  </a:path>
                </a:pathLst>
              </a:custGeom>
              <a:ln w="30480">
                <a:solidFill>
                  <a:srgbClr val="003B7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8"/>
              <p:cNvSpPr txBox="1"/>
              <p:nvPr/>
            </p:nvSpPr>
            <p:spPr>
              <a:xfrm>
                <a:off x="1575854" y="4152532"/>
                <a:ext cx="2510790" cy="26924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254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600" b="1" dirty="0">
                    <a:solidFill>
                      <a:srgbClr val="003B71"/>
                    </a:solidFill>
                    <a:latin typeface="Arial"/>
                    <a:cs typeface="Arial"/>
                  </a:rPr>
                  <a:t>Silver&amp;Fit</a:t>
                </a:r>
                <a:r>
                  <a:rPr sz="1350" b="1" baseline="33950" dirty="0">
                    <a:solidFill>
                      <a:srgbClr val="003B71"/>
                    </a:solidFill>
                    <a:latin typeface="Arial"/>
                    <a:cs typeface="Arial"/>
                  </a:rPr>
                  <a:t>® </a:t>
                </a:r>
                <a:r>
                  <a:rPr sz="1600" b="1" dirty="0">
                    <a:solidFill>
                      <a:srgbClr val="003B71"/>
                    </a:solidFill>
                    <a:latin typeface="Arial"/>
                    <a:cs typeface="Arial"/>
                  </a:rPr>
                  <a:t>fitness</a:t>
                </a:r>
                <a:r>
                  <a:rPr sz="1600" b="1" spc="-55" dirty="0">
                    <a:solidFill>
                      <a:srgbClr val="003B71"/>
                    </a:solidFill>
                    <a:latin typeface="Arial"/>
                    <a:cs typeface="Arial"/>
                  </a:rPr>
                  <a:t> </a:t>
                </a:r>
                <a:r>
                  <a:rPr sz="1600" b="1" dirty="0">
                    <a:solidFill>
                      <a:srgbClr val="003B71"/>
                    </a:solidFill>
                    <a:latin typeface="Arial"/>
                    <a:cs typeface="Arial"/>
                  </a:rPr>
                  <a:t>benefit</a:t>
                </a:r>
                <a:endParaRPr sz="16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C154CF6-8FB6-47DC-A3E5-789BFD1E91DA}"/>
              </a:ext>
            </a:extLst>
          </p:cNvPr>
          <p:cNvGrpSpPr/>
          <p:nvPr/>
        </p:nvGrpSpPr>
        <p:grpSpPr>
          <a:xfrm>
            <a:off x="8772452" y="4107295"/>
            <a:ext cx="1748577" cy="298095"/>
            <a:chOff x="5475243" y="4738650"/>
            <a:chExt cx="1748577" cy="298095"/>
          </a:xfrm>
        </p:grpSpPr>
        <p:sp>
          <p:nvSpPr>
            <p:cNvPr id="19" name="object 19"/>
            <p:cNvSpPr/>
            <p:nvPr/>
          </p:nvSpPr>
          <p:spPr>
            <a:xfrm>
              <a:off x="5475243" y="4754805"/>
              <a:ext cx="281940" cy="281940"/>
            </a:xfrm>
            <a:custGeom>
              <a:avLst/>
              <a:gdLst/>
              <a:ahLst/>
              <a:cxnLst/>
              <a:rect l="l" t="t" r="r" b="b"/>
              <a:pathLst>
                <a:path w="281939" h="281939">
                  <a:moveTo>
                    <a:pt x="241198" y="0"/>
                  </a:moveTo>
                  <a:lnTo>
                    <a:pt x="40449" y="0"/>
                  </a:lnTo>
                  <a:lnTo>
                    <a:pt x="24704" y="3178"/>
                  </a:lnTo>
                  <a:lnTo>
                    <a:pt x="11847" y="11847"/>
                  </a:lnTo>
                  <a:lnTo>
                    <a:pt x="3178" y="24704"/>
                  </a:lnTo>
                  <a:lnTo>
                    <a:pt x="0" y="40449"/>
                  </a:lnTo>
                  <a:lnTo>
                    <a:pt x="0" y="241198"/>
                  </a:lnTo>
                  <a:lnTo>
                    <a:pt x="3178" y="256943"/>
                  </a:lnTo>
                  <a:lnTo>
                    <a:pt x="11847" y="269800"/>
                  </a:lnTo>
                  <a:lnTo>
                    <a:pt x="24704" y="278469"/>
                  </a:lnTo>
                  <a:lnTo>
                    <a:pt x="40449" y="281647"/>
                  </a:lnTo>
                  <a:lnTo>
                    <a:pt x="241198" y="281647"/>
                  </a:lnTo>
                  <a:lnTo>
                    <a:pt x="256943" y="278469"/>
                  </a:lnTo>
                  <a:lnTo>
                    <a:pt x="269800" y="269800"/>
                  </a:lnTo>
                  <a:lnTo>
                    <a:pt x="278469" y="256943"/>
                  </a:lnTo>
                  <a:lnTo>
                    <a:pt x="281647" y="241198"/>
                  </a:lnTo>
                  <a:lnTo>
                    <a:pt x="281647" y="40449"/>
                  </a:lnTo>
                  <a:lnTo>
                    <a:pt x="278469" y="24704"/>
                  </a:lnTo>
                  <a:lnTo>
                    <a:pt x="269800" y="11847"/>
                  </a:lnTo>
                  <a:lnTo>
                    <a:pt x="256943" y="3178"/>
                  </a:lnTo>
                  <a:lnTo>
                    <a:pt x="241198" y="0"/>
                  </a:lnTo>
                  <a:close/>
                </a:path>
              </a:pathLst>
            </a:custGeom>
            <a:solidFill>
              <a:srgbClr val="B8CB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475243" y="4754805"/>
              <a:ext cx="281940" cy="281940"/>
            </a:xfrm>
            <a:custGeom>
              <a:avLst/>
              <a:gdLst/>
              <a:ahLst/>
              <a:cxnLst/>
              <a:rect l="l" t="t" r="r" b="b"/>
              <a:pathLst>
                <a:path w="281939" h="281939">
                  <a:moveTo>
                    <a:pt x="241198" y="281647"/>
                  </a:moveTo>
                  <a:lnTo>
                    <a:pt x="40449" y="281647"/>
                  </a:lnTo>
                  <a:lnTo>
                    <a:pt x="24704" y="278469"/>
                  </a:lnTo>
                  <a:lnTo>
                    <a:pt x="11847" y="269800"/>
                  </a:lnTo>
                  <a:lnTo>
                    <a:pt x="3178" y="256943"/>
                  </a:lnTo>
                  <a:lnTo>
                    <a:pt x="0" y="241198"/>
                  </a:lnTo>
                  <a:lnTo>
                    <a:pt x="0" y="40449"/>
                  </a:lnTo>
                  <a:lnTo>
                    <a:pt x="3178" y="24704"/>
                  </a:lnTo>
                  <a:lnTo>
                    <a:pt x="11847" y="11847"/>
                  </a:lnTo>
                  <a:lnTo>
                    <a:pt x="24704" y="3178"/>
                  </a:lnTo>
                  <a:lnTo>
                    <a:pt x="40449" y="0"/>
                  </a:lnTo>
                  <a:lnTo>
                    <a:pt x="241198" y="0"/>
                  </a:lnTo>
                  <a:lnTo>
                    <a:pt x="256943" y="3178"/>
                  </a:lnTo>
                  <a:lnTo>
                    <a:pt x="269800" y="11847"/>
                  </a:lnTo>
                  <a:lnTo>
                    <a:pt x="278469" y="24704"/>
                  </a:lnTo>
                  <a:lnTo>
                    <a:pt x="281647" y="40449"/>
                  </a:lnTo>
                  <a:lnTo>
                    <a:pt x="281647" y="241198"/>
                  </a:lnTo>
                  <a:lnTo>
                    <a:pt x="278469" y="256943"/>
                  </a:lnTo>
                  <a:lnTo>
                    <a:pt x="269800" y="269800"/>
                  </a:lnTo>
                  <a:lnTo>
                    <a:pt x="256943" y="278469"/>
                  </a:lnTo>
                  <a:lnTo>
                    <a:pt x="241198" y="281647"/>
                  </a:lnTo>
                  <a:close/>
                </a:path>
              </a:pathLst>
            </a:custGeom>
            <a:ln w="10160">
              <a:solidFill>
                <a:srgbClr val="003B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544971" y="4738650"/>
              <a:ext cx="265430" cy="196215"/>
            </a:xfrm>
            <a:custGeom>
              <a:avLst/>
              <a:gdLst/>
              <a:ahLst/>
              <a:cxnLst/>
              <a:rect l="l" t="t" r="r" b="b"/>
              <a:pathLst>
                <a:path w="265429" h="196214">
                  <a:moveTo>
                    <a:pt x="0" y="126974"/>
                  </a:moveTo>
                  <a:lnTo>
                    <a:pt x="69164" y="196126"/>
                  </a:lnTo>
                  <a:lnTo>
                    <a:pt x="265290" y="0"/>
                  </a:lnTo>
                </a:path>
              </a:pathLst>
            </a:custGeom>
            <a:ln w="30480">
              <a:solidFill>
                <a:srgbClr val="003B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5934770" y="4749434"/>
              <a:ext cx="1289050" cy="269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600" b="1" dirty="0">
                  <a:solidFill>
                    <a:srgbClr val="003B71"/>
                  </a:solidFill>
                  <a:latin typeface="Arial"/>
                  <a:cs typeface="Arial"/>
                </a:rPr>
                <a:t>Meal</a:t>
              </a:r>
              <a:r>
                <a:rPr sz="1600" b="1" spc="-70" dirty="0">
                  <a:solidFill>
                    <a:srgbClr val="003B71"/>
                  </a:solidFill>
                  <a:latin typeface="Arial"/>
                  <a:cs typeface="Arial"/>
                </a:rPr>
                <a:t> </a:t>
              </a:r>
              <a:r>
                <a:rPr sz="1600" b="1" spc="-5" dirty="0">
                  <a:solidFill>
                    <a:srgbClr val="003B71"/>
                  </a:solidFill>
                  <a:latin typeface="Arial"/>
                  <a:cs typeface="Arial"/>
                </a:rPr>
                <a:t>delivery</a:t>
              </a:r>
              <a:endParaRPr sz="1600" dirty="0">
                <a:latin typeface="Arial"/>
                <a:cs typeface="Arial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E565A8D-8165-40F1-8A06-D4971511A728}"/>
              </a:ext>
            </a:extLst>
          </p:cNvPr>
          <p:cNvGrpSpPr/>
          <p:nvPr/>
        </p:nvGrpSpPr>
        <p:grpSpPr>
          <a:xfrm>
            <a:off x="5100561" y="4116936"/>
            <a:ext cx="2727833" cy="304836"/>
            <a:chOff x="5475243" y="5318330"/>
            <a:chExt cx="2727833" cy="304836"/>
          </a:xfrm>
        </p:grpSpPr>
        <p:sp>
          <p:nvSpPr>
            <p:cNvPr id="33" name="object 33"/>
            <p:cNvSpPr txBox="1"/>
            <p:nvPr/>
          </p:nvSpPr>
          <p:spPr>
            <a:xfrm>
              <a:off x="5932316" y="5347576"/>
              <a:ext cx="2270760" cy="269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600" b="1" spc="-15" dirty="0">
                  <a:solidFill>
                    <a:srgbClr val="003B71"/>
                  </a:solidFill>
                  <a:latin typeface="Arial"/>
                  <a:cs typeface="Arial"/>
                </a:rPr>
                <a:t>Transportation</a:t>
              </a:r>
              <a:r>
                <a:rPr sz="1600" b="1" spc="-35" dirty="0">
                  <a:solidFill>
                    <a:srgbClr val="003B71"/>
                  </a:solidFill>
                  <a:latin typeface="Arial"/>
                  <a:cs typeface="Arial"/>
                </a:rPr>
                <a:t> </a:t>
              </a:r>
              <a:r>
                <a:rPr sz="1600" b="1" dirty="0">
                  <a:solidFill>
                    <a:srgbClr val="003B71"/>
                  </a:solidFill>
                  <a:latin typeface="Arial"/>
                  <a:cs typeface="Arial"/>
                </a:rPr>
                <a:t>benefits</a:t>
              </a:r>
              <a:endParaRPr sz="1600" dirty="0">
                <a:latin typeface="Arial"/>
                <a:cs typeface="Arial"/>
              </a:endParaRPr>
            </a:p>
          </p:txBody>
        </p:sp>
        <p:sp>
          <p:nvSpPr>
            <p:cNvPr id="48" name="object 13">
              <a:extLst>
                <a:ext uri="{FF2B5EF4-FFF2-40B4-BE49-F238E27FC236}">
                  <a16:creationId xmlns:a16="http://schemas.microsoft.com/office/drawing/2014/main" id="{F7AFAA62-2753-4FDC-B8D8-B27F3E373B3A}"/>
                </a:ext>
              </a:extLst>
            </p:cNvPr>
            <p:cNvSpPr/>
            <p:nvPr/>
          </p:nvSpPr>
          <p:spPr>
            <a:xfrm>
              <a:off x="5475243" y="5341226"/>
              <a:ext cx="281940" cy="281940"/>
            </a:xfrm>
            <a:custGeom>
              <a:avLst/>
              <a:gdLst/>
              <a:ahLst/>
              <a:cxnLst/>
              <a:rect l="l" t="t" r="r" b="b"/>
              <a:pathLst>
                <a:path w="281940" h="281939">
                  <a:moveTo>
                    <a:pt x="241198" y="0"/>
                  </a:moveTo>
                  <a:lnTo>
                    <a:pt x="40449" y="0"/>
                  </a:lnTo>
                  <a:lnTo>
                    <a:pt x="24704" y="3178"/>
                  </a:lnTo>
                  <a:lnTo>
                    <a:pt x="11847" y="11847"/>
                  </a:lnTo>
                  <a:lnTo>
                    <a:pt x="3178" y="24704"/>
                  </a:lnTo>
                  <a:lnTo>
                    <a:pt x="0" y="40449"/>
                  </a:lnTo>
                  <a:lnTo>
                    <a:pt x="0" y="241198"/>
                  </a:lnTo>
                  <a:lnTo>
                    <a:pt x="3178" y="256943"/>
                  </a:lnTo>
                  <a:lnTo>
                    <a:pt x="11847" y="269800"/>
                  </a:lnTo>
                  <a:lnTo>
                    <a:pt x="24704" y="278469"/>
                  </a:lnTo>
                  <a:lnTo>
                    <a:pt x="40449" y="281647"/>
                  </a:lnTo>
                  <a:lnTo>
                    <a:pt x="241198" y="281647"/>
                  </a:lnTo>
                  <a:lnTo>
                    <a:pt x="256943" y="278469"/>
                  </a:lnTo>
                  <a:lnTo>
                    <a:pt x="269800" y="269800"/>
                  </a:lnTo>
                  <a:lnTo>
                    <a:pt x="278469" y="256943"/>
                  </a:lnTo>
                  <a:lnTo>
                    <a:pt x="281647" y="241198"/>
                  </a:lnTo>
                  <a:lnTo>
                    <a:pt x="281647" y="40449"/>
                  </a:lnTo>
                  <a:lnTo>
                    <a:pt x="278469" y="24704"/>
                  </a:lnTo>
                  <a:lnTo>
                    <a:pt x="269800" y="11847"/>
                  </a:lnTo>
                  <a:lnTo>
                    <a:pt x="256943" y="3178"/>
                  </a:lnTo>
                  <a:lnTo>
                    <a:pt x="241198" y="0"/>
                  </a:lnTo>
                  <a:close/>
                </a:path>
              </a:pathLst>
            </a:custGeom>
            <a:solidFill>
              <a:srgbClr val="B8CB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14">
              <a:extLst>
                <a:ext uri="{FF2B5EF4-FFF2-40B4-BE49-F238E27FC236}">
                  <a16:creationId xmlns:a16="http://schemas.microsoft.com/office/drawing/2014/main" id="{A7F58E39-B013-4B8F-BD78-152DD714AF40}"/>
                </a:ext>
              </a:extLst>
            </p:cNvPr>
            <p:cNvSpPr/>
            <p:nvPr/>
          </p:nvSpPr>
          <p:spPr>
            <a:xfrm>
              <a:off x="5475243" y="5334404"/>
              <a:ext cx="281940" cy="281940"/>
            </a:xfrm>
            <a:custGeom>
              <a:avLst/>
              <a:gdLst/>
              <a:ahLst/>
              <a:cxnLst/>
              <a:rect l="l" t="t" r="r" b="b"/>
              <a:pathLst>
                <a:path w="281940" h="281939">
                  <a:moveTo>
                    <a:pt x="241198" y="281647"/>
                  </a:moveTo>
                  <a:lnTo>
                    <a:pt x="40449" y="281647"/>
                  </a:lnTo>
                  <a:lnTo>
                    <a:pt x="24704" y="278469"/>
                  </a:lnTo>
                  <a:lnTo>
                    <a:pt x="11847" y="269800"/>
                  </a:lnTo>
                  <a:lnTo>
                    <a:pt x="3178" y="256943"/>
                  </a:lnTo>
                  <a:lnTo>
                    <a:pt x="0" y="241198"/>
                  </a:lnTo>
                  <a:lnTo>
                    <a:pt x="0" y="40449"/>
                  </a:lnTo>
                  <a:lnTo>
                    <a:pt x="3178" y="24704"/>
                  </a:lnTo>
                  <a:lnTo>
                    <a:pt x="11847" y="11847"/>
                  </a:lnTo>
                  <a:lnTo>
                    <a:pt x="24704" y="3178"/>
                  </a:lnTo>
                  <a:lnTo>
                    <a:pt x="40449" y="0"/>
                  </a:lnTo>
                  <a:lnTo>
                    <a:pt x="241198" y="0"/>
                  </a:lnTo>
                  <a:lnTo>
                    <a:pt x="256943" y="3178"/>
                  </a:lnTo>
                  <a:lnTo>
                    <a:pt x="269800" y="11847"/>
                  </a:lnTo>
                  <a:lnTo>
                    <a:pt x="278469" y="24704"/>
                  </a:lnTo>
                  <a:lnTo>
                    <a:pt x="281647" y="40449"/>
                  </a:lnTo>
                  <a:lnTo>
                    <a:pt x="281647" y="241198"/>
                  </a:lnTo>
                  <a:lnTo>
                    <a:pt x="278469" y="256943"/>
                  </a:lnTo>
                  <a:lnTo>
                    <a:pt x="269800" y="269800"/>
                  </a:lnTo>
                  <a:lnTo>
                    <a:pt x="256943" y="278469"/>
                  </a:lnTo>
                  <a:lnTo>
                    <a:pt x="241198" y="281647"/>
                  </a:lnTo>
                  <a:close/>
                </a:path>
              </a:pathLst>
            </a:custGeom>
            <a:ln w="10160">
              <a:solidFill>
                <a:srgbClr val="003B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5">
              <a:extLst>
                <a:ext uri="{FF2B5EF4-FFF2-40B4-BE49-F238E27FC236}">
                  <a16:creationId xmlns:a16="http://schemas.microsoft.com/office/drawing/2014/main" id="{6578E884-280E-413C-AFBF-089A146083F1}"/>
                </a:ext>
              </a:extLst>
            </p:cNvPr>
            <p:cNvSpPr/>
            <p:nvPr/>
          </p:nvSpPr>
          <p:spPr>
            <a:xfrm>
              <a:off x="5544972" y="5318330"/>
              <a:ext cx="265430" cy="196215"/>
            </a:xfrm>
            <a:custGeom>
              <a:avLst/>
              <a:gdLst/>
              <a:ahLst/>
              <a:cxnLst/>
              <a:rect l="l" t="t" r="r" b="b"/>
              <a:pathLst>
                <a:path w="265430" h="196214">
                  <a:moveTo>
                    <a:pt x="0" y="126974"/>
                  </a:moveTo>
                  <a:lnTo>
                    <a:pt x="69164" y="196126"/>
                  </a:lnTo>
                  <a:lnTo>
                    <a:pt x="265290" y="0"/>
                  </a:lnTo>
                </a:path>
              </a:pathLst>
            </a:custGeom>
            <a:ln w="30480">
              <a:solidFill>
                <a:srgbClr val="003B7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0F0A065-B2BF-438E-9584-DA5C0F4FF72A}"/>
              </a:ext>
            </a:extLst>
          </p:cNvPr>
          <p:cNvGrpSpPr/>
          <p:nvPr/>
        </p:nvGrpSpPr>
        <p:grpSpPr>
          <a:xfrm>
            <a:off x="1135045" y="4732484"/>
            <a:ext cx="2121687" cy="298014"/>
            <a:chOff x="8772452" y="4739710"/>
            <a:chExt cx="2121687" cy="298014"/>
          </a:xfrm>
        </p:grpSpPr>
        <p:sp>
          <p:nvSpPr>
            <p:cNvPr id="25" name="object 25"/>
            <p:cNvSpPr/>
            <p:nvPr/>
          </p:nvSpPr>
          <p:spPr>
            <a:xfrm>
              <a:off x="8777502" y="4749434"/>
              <a:ext cx="281940" cy="281940"/>
            </a:xfrm>
            <a:custGeom>
              <a:avLst/>
              <a:gdLst/>
              <a:ahLst/>
              <a:cxnLst/>
              <a:rect l="l" t="t" r="r" b="b"/>
              <a:pathLst>
                <a:path w="281940" h="281939">
                  <a:moveTo>
                    <a:pt x="241198" y="0"/>
                  </a:moveTo>
                  <a:lnTo>
                    <a:pt x="40449" y="0"/>
                  </a:lnTo>
                  <a:lnTo>
                    <a:pt x="24704" y="3178"/>
                  </a:lnTo>
                  <a:lnTo>
                    <a:pt x="11847" y="11847"/>
                  </a:lnTo>
                  <a:lnTo>
                    <a:pt x="3178" y="24704"/>
                  </a:lnTo>
                  <a:lnTo>
                    <a:pt x="0" y="40449"/>
                  </a:lnTo>
                  <a:lnTo>
                    <a:pt x="0" y="241198"/>
                  </a:lnTo>
                  <a:lnTo>
                    <a:pt x="3178" y="256943"/>
                  </a:lnTo>
                  <a:lnTo>
                    <a:pt x="11847" y="269800"/>
                  </a:lnTo>
                  <a:lnTo>
                    <a:pt x="24704" y="278469"/>
                  </a:lnTo>
                  <a:lnTo>
                    <a:pt x="40449" y="281647"/>
                  </a:lnTo>
                  <a:lnTo>
                    <a:pt x="241198" y="281647"/>
                  </a:lnTo>
                  <a:lnTo>
                    <a:pt x="256943" y="278469"/>
                  </a:lnTo>
                  <a:lnTo>
                    <a:pt x="269800" y="269800"/>
                  </a:lnTo>
                  <a:lnTo>
                    <a:pt x="278469" y="256943"/>
                  </a:lnTo>
                  <a:lnTo>
                    <a:pt x="281647" y="241198"/>
                  </a:lnTo>
                  <a:lnTo>
                    <a:pt x="281647" y="40449"/>
                  </a:lnTo>
                  <a:lnTo>
                    <a:pt x="278469" y="24704"/>
                  </a:lnTo>
                  <a:lnTo>
                    <a:pt x="269800" y="11847"/>
                  </a:lnTo>
                  <a:lnTo>
                    <a:pt x="256943" y="3178"/>
                  </a:lnTo>
                  <a:lnTo>
                    <a:pt x="241198" y="0"/>
                  </a:lnTo>
                  <a:close/>
                </a:path>
              </a:pathLst>
            </a:custGeom>
            <a:solidFill>
              <a:srgbClr val="B8CBD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26"/>
            <p:cNvSpPr/>
            <p:nvPr/>
          </p:nvSpPr>
          <p:spPr>
            <a:xfrm>
              <a:off x="8772452" y="4755784"/>
              <a:ext cx="281940" cy="281940"/>
            </a:xfrm>
            <a:custGeom>
              <a:avLst/>
              <a:gdLst/>
              <a:ahLst/>
              <a:cxnLst/>
              <a:rect l="l" t="t" r="r" b="b"/>
              <a:pathLst>
                <a:path w="281940" h="281939">
                  <a:moveTo>
                    <a:pt x="241198" y="281647"/>
                  </a:moveTo>
                  <a:lnTo>
                    <a:pt x="40449" y="281647"/>
                  </a:lnTo>
                  <a:lnTo>
                    <a:pt x="24704" y="278469"/>
                  </a:lnTo>
                  <a:lnTo>
                    <a:pt x="11847" y="269800"/>
                  </a:lnTo>
                  <a:lnTo>
                    <a:pt x="3178" y="256943"/>
                  </a:lnTo>
                  <a:lnTo>
                    <a:pt x="0" y="241198"/>
                  </a:lnTo>
                  <a:lnTo>
                    <a:pt x="0" y="40449"/>
                  </a:lnTo>
                  <a:lnTo>
                    <a:pt x="3178" y="24704"/>
                  </a:lnTo>
                  <a:lnTo>
                    <a:pt x="11847" y="11847"/>
                  </a:lnTo>
                  <a:lnTo>
                    <a:pt x="24704" y="3178"/>
                  </a:lnTo>
                  <a:lnTo>
                    <a:pt x="40449" y="0"/>
                  </a:lnTo>
                  <a:lnTo>
                    <a:pt x="241198" y="0"/>
                  </a:lnTo>
                  <a:lnTo>
                    <a:pt x="256943" y="3178"/>
                  </a:lnTo>
                  <a:lnTo>
                    <a:pt x="269800" y="11847"/>
                  </a:lnTo>
                  <a:lnTo>
                    <a:pt x="278469" y="24704"/>
                  </a:lnTo>
                  <a:lnTo>
                    <a:pt x="281647" y="40449"/>
                  </a:lnTo>
                  <a:lnTo>
                    <a:pt x="281647" y="241198"/>
                  </a:lnTo>
                  <a:lnTo>
                    <a:pt x="278469" y="256943"/>
                  </a:lnTo>
                  <a:lnTo>
                    <a:pt x="269800" y="269800"/>
                  </a:lnTo>
                  <a:lnTo>
                    <a:pt x="256943" y="278469"/>
                  </a:lnTo>
                  <a:lnTo>
                    <a:pt x="241198" y="281647"/>
                  </a:lnTo>
                  <a:close/>
                </a:path>
              </a:pathLst>
            </a:custGeom>
            <a:ln w="10160">
              <a:solidFill>
                <a:srgbClr val="003B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842180" y="4739710"/>
              <a:ext cx="265430" cy="196215"/>
            </a:xfrm>
            <a:custGeom>
              <a:avLst/>
              <a:gdLst/>
              <a:ahLst/>
              <a:cxnLst/>
              <a:rect l="l" t="t" r="r" b="b"/>
              <a:pathLst>
                <a:path w="265429" h="196214">
                  <a:moveTo>
                    <a:pt x="0" y="126974"/>
                  </a:moveTo>
                  <a:lnTo>
                    <a:pt x="69164" y="196126"/>
                  </a:lnTo>
                  <a:lnTo>
                    <a:pt x="265290" y="0"/>
                  </a:lnTo>
                </a:path>
              </a:pathLst>
            </a:custGeom>
            <a:ln w="30480">
              <a:solidFill>
                <a:srgbClr val="003B7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6" name="object 31">
              <a:extLst>
                <a:ext uri="{FF2B5EF4-FFF2-40B4-BE49-F238E27FC236}">
                  <a16:creationId xmlns:a16="http://schemas.microsoft.com/office/drawing/2014/main" id="{4A11B00E-36C5-4596-8513-04480584BDAC}"/>
                </a:ext>
              </a:extLst>
            </p:cNvPr>
            <p:cNvSpPr txBox="1"/>
            <p:nvPr/>
          </p:nvSpPr>
          <p:spPr>
            <a:xfrm>
              <a:off x="9289494" y="4755602"/>
              <a:ext cx="1604645" cy="269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sz="1600" b="1" spc="-5" dirty="0">
                  <a:solidFill>
                    <a:srgbClr val="003B71"/>
                  </a:solidFill>
                  <a:latin typeface="Arial"/>
                  <a:cs typeface="Arial"/>
                </a:rPr>
                <a:t>Vision </a:t>
              </a:r>
              <a:r>
                <a:rPr sz="1600" b="1" dirty="0">
                  <a:solidFill>
                    <a:srgbClr val="003B71"/>
                  </a:solidFill>
                  <a:latin typeface="Arial"/>
                  <a:cs typeface="Arial"/>
                </a:rPr>
                <a:t>benefits</a:t>
              </a:r>
              <a:endParaRPr sz="16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Kaiser Permanente 2020">
      <a:dk1>
        <a:sysClr val="windowText" lastClr="000000"/>
      </a:dk1>
      <a:lt1>
        <a:srgbClr val="FFFFFF"/>
      </a:lt1>
      <a:dk2>
        <a:srgbClr val="1F497D"/>
      </a:dk2>
      <a:lt2>
        <a:srgbClr val="FFFFFF"/>
      </a:lt2>
      <a:accent1>
        <a:srgbClr val="003B71"/>
      </a:accent1>
      <a:accent2>
        <a:srgbClr val="0078B3"/>
      </a:accent2>
      <a:accent3>
        <a:srgbClr val="92CCF0"/>
      </a:accent3>
      <a:accent4>
        <a:srgbClr val="583985"/>
      </a:accent4>
      <a:accent5>
        <a:srgbClr val="D1480C"/>
      </a:accent5>
      <a:accent6>
        <a:srgbClr val="4A7628"/>
      </a:accent6>
      <a:hlink>
        <a:srgbClr val="0078B3"/>
      </a:hlink>
      <a:folHlink>
        <a:srgbClr val="92CC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</a:spPr>
      <a:bodyPr wrap="none" rtlCol="0" anchor="ctr">
        <a:noAutofit/>
      </a:bodyPr>
      <a:lstStyle>
        <a:defPPr marL="12700" algn="l">
          <a:lnSpc>
            <a:spcPct val="100000"/>
          </a:lnSpc>
          <a:spcBef>
            <a:spcPts val="100"/>
          </a:spcBef>
          <a:defRPr sz="1600" b="1" spc="-20" dirty="0">
            <a:cs typeface="Arial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cf6715a-1bcb-4334-9801-140bf7e0874a">
      <Value>130</Value>
      <Value>522</Value>
      <Value>30</Value>
      <Value>18</Value>
      <Value>96</Value>
      <Value>3371</Value>
      <Value>3755</Value>
      <Value>430</Value>
      <Value>3752</Value>
      <Value>292</Value>
      <Value>36</Value>
      <Value>477</Value>
    </TaxCatchAll>
    <lcf76f155ced4ddcb4097134ff3c332f xmlns="8a6fc64c-7019-447e-837b-71ca6ce5b56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221F7165B83940A657889B2C2DDE0B" ma:contentTypeVersion="17" ma:contentTypeDescription="Create a new document." ma:contentTypeScope="" ma:versionID="c8718439845c71e0cbf1c1ae0b363391">
  <xsd:schema xmlns:xsd="http://www.w3.org/2001/XMLSchema" xmlns:xs="http://www.w3.org/2001/XMLSchema" xmlns:p="http://schemas.microsoft.com/office/2006/metadata/properties" xmlns:ns2="8a6fc64c-7019-447e-837b-71ca6ce5b560" xmlns:ns3="ecf6715a-1bcb-4334-9801-140bf7e0874a" targetNamespace="http://schemas.microsoft.com/office/2006/metadata/properties" ma:root="true" ma:fieldsID="7b3127326b8be8c6d615fef18766687a" ns2:_="" ns3:_="">
    <xsd:import namespace="8a6fc64c-7019-447e-837b-71ca6ce5b560"/>
    <xsd:import namespace="ecf6715a-1bcb-4334-9801-140bf7e087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6fc64c-7019-447e-837b-71ca6ce5b5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9112196-7e5b-431e-8fea-f50fb91bce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f6715a-1bcb-4334-9801-140bf7e0874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bad11db-18c3-4640-baa4-bcce79b8fac0}" ma:internalName="TaxCatchAll" ma:showField="CatchAllData" ma:web="ecf6715a-1bcb-4334-9801-140bf7e087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E8C9EC-FA02-4BBA-8DB3-A0B0501F61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43FBF6-DB62-456C-A43C-C3D24B1A3B71}">
  <ds:schemaRefs>
    <ds:schemaRef ds:uri="http://schemas.microsoft.com/office/2006/metadata/properties"/>
    <ds:schemaRef ds:uri="http://schemas.microsoft.com/office/infopath/2007/PartnerControls"/>
    <ds:schemaRef ds:uri="0f7729ae-eb07-4146-bd37-e83062420d3f"/>
    <ds:schemaRef ds:uri="http://schemas.microsoft.com/sharepoint/v3"/>
    <ds:schemaRef ds:uri="7e4fe365-81f7-42af-a337-b9cbc30962a5"/>
    <ds:schemaRef ds:uri="ecf6715a-1bcb-4334-9801-140bf7e0874a"/>
    <ds:schemaRef ds:uri="8a6fc64c-7019-447e-837b-71ca6ce5b560"/>
  </ds:schemaRefs>
</ds:datastoreItem>
</file>

<file path=customXml/itemProps3.xml><?xml version="1.0" encoding="utf-8"?>
<ds:datastoreItem xmlns:ds="http://schemas.openxmlformats.org/officeDocument/2006/customXml" ds:itemID="{C1B56EB7-628C-4BA7-975C-F4041F7C6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6fc64c-7019-447e-837b-71ca6ce5b560"/>
    <ds:schemaRef ds:uri="ecf6715a-1bcb-4334-9801-140bf7e087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625</TotalTime>
  <Words>1342</Words>
  <Application>Microsoft Office PowerPoint</Application>
  <PresentationFormat>Widescreen</PresentationFormat>
  <Paragraphs>188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Office Theme</vt:lpstr>
      <vt:lpstr>1_Office Theme</vt:lpstr>
      <vt:lpstr>Find your healthy place With care designed to help you thrive</vt:lpstr>
      <vt:lpstr>Integrated care  centered around you</vt:lpstr>
      <vt:lpstr>PowerPoint Presentation</vt:lpstr>
      <vt:lpstr>Care while traveling</vt:lpstr>
      <vt:lpstr>Added support to help you thrive1</vt:lpstr>
      <vt:lpstr>About a Kaiser Permanente  Medicare health plan</vt:lpstr>
      <vt:lpstr>High Medicare Star Quality Ratings You Can Depend On*</vt:lpstr>
      <vt:lpstr>Summary of Benefits (1/1/24–12/31/24)</vt:lpstr>
      <vt:lpstr>More ways to live healthy</vt:lpstr>
      <vt:lpstr>Take advantage of Silver&amp;Fit® Program </vt:lpstr>
      <vt:lpstr>Need a ride to the doctor?  Your plan covers that</vt:lpstr>
      <vt:lpstr>Get fresh, nutritious meals delivered to  your home at no charge</vt:lpstr>
      <vt:lpstr>Vision benefits</vt:lpstr>
      <vt:lpstr>THANK YOU for your time today!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Healthy Together Group Medicare Value Prop Presentation Template</dc:title>
  <dc:creator>Chris Garcés</dc:creator>
  <cp:lastModifiedBy>Jamie D Hall</cp:lastModifiedBy>
  <cp:revision>40</cp:revision>
  <dcterms:created xsi:type="dcterms:W3CDTF">2020-10-18T22:53:52Z</dcterms:created>
  <dcterms:modified xsi:type="dcterms:W3CDTF">2023-09-29T20:41:50Z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2020-10-15T00:00:00Z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2020-10-18T00:00:00Z</vt:filetime>
  </property>
  <property fmtid="{D5CDD505-2E9C-101B-9397-08002B2CF9AE}" pid="5" name="HPIAssociatedPages">
    <vt:lpwstr>522;##$Group Medicare Marketing Consumer (National)$|5f346a67-2835-4e68-b919-a8f47b48d517</vt:lpwstr>
  </property>
  <property fmtid="{D5CDD505-2E9C-101B-9397-08002B2CF9AE}" pid="6" name="HPIPageSections">
    <vt:lpwstr>96;##Section 2|f964c0da-6fc0-4ac0-aaca-1d01d31cd844</vt:lpwstr>
  </property>
  <property fmtid="{D5CDD505-2E9C-101B-9397-08002B2CF9AE}" pid="7" name="ContentTypeId">
    <vt:lpwstr>0x01010063B6B853DF3DB7489B3ABD845411B4800100291942F7EE546D478592AEA794B118F0</vt:lpwstr>
  </property>
  <property fmtid="{D5CDD505-2E9C-101B-9397-08002B2CF9AE}" pid="8" name="l86ec8f59bd94bd59a447937b4f69990">
    <vt:lpwstr>$Group Medicare Marketing Consumer (National)$|5f346a67-2835-4e68-b919-a8f47b48d517</vt:lpwstr>
  </property>
  <property fmtid="{D5CDD505-2E9C-101B-9397-08002B2CF9AE}" pid="9" name="HPICategory">
    <vt:lpwstr>18;#Enrollment|6953c014-1771-404e-a6f5-f25f271bee76</vt:lpwstr>
  </property>
  <property fmtid="{D5CDD505-2E9C-101B-9397-08002B2CF9AE}" pid="10" name="_dlc_DocIdPersistId">
    <vt:bool>false</vt:bool>
  </property>
  <property fmtid="{D5CDD505-2E9C-101B-9397-08002B2CF9AE}" pid="11" name="HPILanguage">
    <vt:lpwstr/>
  </property>
  <property fmtid="{D5CDD505-2E9C-101B-9397-08002B2CF9AE}" pid="12" name="HPILastUpdated">
    <vt:filetime>2015-08-27T07:00:00Z</vt:filetime>
  </property>
  <property fmtid="{D5CDD505-2E9C-101B-9397-08002B2CF9AE}" pid="13" name="kdf792ea22b24bb7a4a94edbec2b0f4d">
    <vt:lpwstr/>
  </property>
  <property fmtid="{D5CDD505-2E9C-101B-9397-08002B2CF9AE}" pid="14" name="HPIKeywords">
    <vt:lpwstr>430;#marketing|1db00530-2b9a-4fc9-8507-2d5bc6894646;#477;#enrollment|5b31f233-dcda-41b1-a907-b0e215423da9;#292;#open enrollment|a64e0f05-d840-45bb-b9df-c3169ccb10a7</vt:lpwstr>
  </property>
  <property fmtid="{D5CDD505-2E9C-101B-9397-08002B2CF9AE}" pid="15" name="m5bc533ed8f642439ee055801e1b124a">
    <vt:lpwstr>Section 2|f964c0da-6fc0-4ac0-aaca-1d01d31cd844</vt:lpwstr>
  </property>
  <property fmtid="{D5CDD505-2E9C-101B-9397-08002B2CF9AE}" pid="16" name="cb7cdb739a5740ca8c6d6be39ef7e66f">
    <vt:lpwstr>Enrollment|6953c014-1771-404e-a6f5-f25f271bee76</vt:lpwstr>
  </property>
  <property fmtid="{D5CDD505-2E9C-101B-9397-08002B2CF9AE}" pid="17" name="HPIDocumentOptions">
    <vt:lpwstr/>
  </property>
  <property fmtid="{D5CDD505-2E9C-101B-9397-08002B2CF9AE}" pid="18" name="g3f37e44716d4e2fa6febacf58155248">
    <vt:lpwstr>marketing|1db00530-2b9a-4fc9-8507-2d5bc6894646;enrollment|5b31f233-dcda-41b1-a907-b0e215423da9;open enrollment|a64e0f05-d840-45bb-b9df-c3169ccb10a7</vt:lpwstr>
  </property>
  <property fmtid="{D5CDD505-2E9C-101B-9397-08002B2CF9AE}" pid="19" name="showpadTags">
    <vt:lpwstr>130;#Strategic Conversations|f4e98dc1-df0f-4b99-820a-330185377817;#3752;# Group Medicare - SC|3dd486a0-5d51-4fb8-8853-faf9a2047758;#3371;# Proof Points|99013dfa-e263-4786-88db-4f1ffeb1ad8c;#3755;# Consumer Value - SC|a9ddc476-5023-4d71-a945-a4608f238355</vt:lpwstr>
  </property>
  <property fmtid="{D5CDD505-2E9C-101B-9397-08002B2CF9AE}" pid="20" name="HPIDistributionOptions">
    <vt:lpwstr>36;#External use - Ok to distribute|f530c521-c865-492c-ab6a-6616658127fb</vt:lpwstr>
  </property>
  <property fmtid="{D5CDD505-2E9C-101B-9397-08002B2CF9AE}" pid="21" name="c58197a402844ecd816aa8ca8ccfd47e">
    <vt:lpwstr>External use - Ok to distribute|f530c521-c865-492c-ab6a-6616658127fb</vt:lpwstr>
  </property>
  <property fmtid="{D5CDD505-2E9C-101B-9397-08002B2CF9AE}" pid="22" name="ShowPad File Name0">
    <vt:lpwstr/>
  </property>
  <property fmtid="{D5CDD505-2E9C-101B-9397-08002B2CF9AE}" pid="23" name="l0bd4fce218f442cbdff4b8400943baf">
    <vt:lpwstr/>
  </property>
  <property fmtid="{D5CDD505-2E9C-101B-9397-08002B2CF9AE}" pid="24" name="j405839e8a874c67974da76a29375a05">
    <vt:lpwstr>California|51a915a8-ceaa-4c9f-83ca-e61adc42f36e</vt:lpwstr>
  </property>
  <property fmtid="{D5CDD505-2E9C-101B-9397-08002B2CF9AE}" pid="25" name="HPIRegion">
    <vt:lpwstr>30;##All Enterprise|06f980c2-6c17-4690-9d3b-0bdce218bb8c</vt:lpwstr>
  </property>
  <property fmtid="{D5CDD505-2E9C-101B-9397-08002B2CF9AE}" pid="26" name="_dlc_DocIdItemGuid">
    <vt:lpwstr>bcaf0507-6242-4ec6-a571-f2c790750460</vt:lpwstr>
  </property>
</Properties>
</file>